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88" r:id="rId2"/>
    <p:sldId id="628" r:id="rId3"/>
    <p:sldId id="602" r:id="rId4"/>
    <p:sldId id="289" r:id="rId5"/>
    <p:sldId id="564" r:id="rId6"/>
    <p:sldId id="604" r:id="rId7"/>
    <p:sldId id="623" r:id="rId8"/>
    <p:sldId id="571" r:id="rId9"/>
    <p:sldId id="624" r:id="rId10"/>
    <p:sldId id="603" r:id="rId11"/>
    <p:sldId id="572" r:id="rId12"/>
    <p:sldId id="573" r:id="rId13"/>
    <p:sldId id="575" r:id="rId14"/>
    <p:sldId id="577" r:id="rId15"/>
    <p:sldId id="611" r:id="rId16"/>
    <p:sldId id="625" r:id="rId17"/>
    <p:sldId id="578" r:id="rId18"/>
    <p:sldId id="601" r:id="rId19"/>
    <p:sldId id="610" r:id="rId20"/>
    <p:sldId id="606" r:id="rId21"/>
    <p:sldId id="612" r:id="rId22"/>
    <p:sldId id="613" r:id="rId23"/>
    <p:sldId id="614" r:id="rId24"/>
    <p:sldId id="615" r:id="rId25"/>
    <p:sldId id="616" r:id="rId26"/>
    <p:sldId id="561" r:id="rId27"/>
    <p:sldId id="618" r:id="rId28"/>
    <p:sldId id="620" r:id="rId29"/>
    <p:sldId id="621" r:id="rId30"/>
    <p:sldId id="622" r:id="rId31"/>
    <p:sldId id="629" r:id="rId32"/>
    <p:sldId id="608" r:id="rId33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70146"/>
    <a:srgbClr val="133051"/>
    <a:srgbClr val="183D68"/>
    <a:srgbClr val="959595"/>
    <a:srgbClr val="ABABAB"/>
    <a:srgbClr val="989898"/>
    <a:srgbClr val="838383"/>
    <a:srgbClr val="878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5" autoAdjust="0"/>
    <p:restoredTop sz="84223" autoAdjust="0"/>
  </p:normalViewPr>
  <p:slideViewPr>
    <p:cSldViewPr snapToGrid="0" snapToObjects="1">
      <p:cViewPr>
        <p:scale>
          <a:sx n="125" d="100"/>
          <a:sy n="125" d="100"/>
        </p:scale>
        <p:origin x="2712" y="3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4" d="100"/>
          <a:sy n="64" d="100"/>
        </p:scale>
        <p:origin x="3101" y="8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14.12.2023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14.12.2023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565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r>
              <a:rPr lang="en-US" dirty="0"/>
              <a:t>* vector clocks (node,</a:t>
            </a:r>
            <a:r>
              <a:rPr lang="en-US" baseline="0" dirty="0"/>
              <a:t> counter</a:t>
            </a:r>
            <a:r>
              <a:rPr lang="en-US" dirty="0"/>
              <a:t>) for</a:t>
            </a:r>
            <a:r>
              <a:rPr lang="en-US" baseline="0" dirty="0"/>
              <a:t> capturing causality between versions</a:t>
            </a:r>
          </a:p>
          <a:p>
            <a:r>
              <a:rPr lang="en-US" dirty="0"/>
              <a:t>* Replica synchronization via anti-entropy and </a:t>
            </a:r>
            <a:r>
              <a:rPr lang="en-US" dirty="0" err="1"/>
              <a:t>Merkle</a:t>
            </a:r>
            <a:r>
              <a:rPr lang="en-US" baseline="0" dirty="0"/>
              <a:t>-trees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966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LSM write optimized by buffering writes, read-optimized by sort-merging on-disk runs</a:t>
            </a:r>
          </a:p>
          <a:p>
            <a:r>
              <a:rPr lang="en-US" dirty="0"/>
              <a:t>C1 and Ci also trees similar to B-tree but nodes kept 100%</a:t>
            </a:r>
            <a:r>
              <a:rPr lang="en-US" baseline="0" dirty="0"/>
              <a:t> full single node pages packed into multi-page blocks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 Better insert performance, worse lookup costs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173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Sep 2020 -&gt; IPO (initial public</a:t>
            </a:r>
            <a:r>
              <a:rPr lang="en-US" baseline="0" dirty="0"/>
              <a:t> offering</a:t>
            </a:r>
            <a:r>
              <a:rPr lang="en-US" dirty="0"/>
              <a:t>), 33B </a:t>
            </a:r>
            <a:r>
              <a:rPr lang="en-US" dirty="0" err="1"/>
              <a:t>eval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07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249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3814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15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disks – number of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933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multiple </a:t>
            </a:r>
            <a:r>
              <a:rPr lang="en-US" dirty="0" err="1"/>
              <a:t>fsimage</a:t>
            </a:r>
            <a:r>
              <a:rPr lang="en-US" dirty="0"/>
              <a:t>/</a:t>
            </a:r>
            <a:r>
              <a:rPr lang="en-US" dirty="0" err="1"/>
              <a:t>editlogs</a:t>
            </a:r>
            <a:r>
              <a:rPr lang="en-US" dirty="0"/>
              <a:t> can be configured + synchronously written for fault tolerance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67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writes synchronous but pipelined replication; if less than k data nodes returned (errors, loaded) write still successful if replication &gt; </a:t>
            </a:r>
            <a:r>
              <a:rPr lang="en-US" baseline="0" dirty="0" err="1"/>
              <a:t>min.replication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900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895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253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  <a:r>
              <a:rPr lang="en-US" baseline="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Dynamo + </a:t>
            </a:r>
            <a:r>
              <a:rPr lang="en-US" baseline="0" dirty="0" err="1"/>
              <a:t>SimpleDB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 </a:t>
            </a:r>
            <a:r>
              <a:rPr lang="en-US" baseline="0" dirty="0" err="1">
                <a:sym typeface="Wingdings" panose="05000000000000000000" pitchFamily="2" charset="2"/>
              </a:rPr>
              <a:t>DynamoDB</a:t>
            </a:r>
            <a:endParaRPr lang="en-US" baseline="0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>
                <a:sym typeface="Wingdings" panose="05000000000000000000" pitchFamily="2" charset="2"/>
              </a:rPr>
              <a:t>1 MB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408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09 Distributed Data Storage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2023/24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10 Distributed Data Storage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Matthias Boehm, Graz University of Technology, WS 2023/24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hyperlink" Target="https://hadoop.apache.org/docs/current/hadoop-project-dist/hadoop-hdfs/Federation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2/07/google-colossu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libra.com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sz="3600" dirty="0"/>
              <a:t>Data Integration and Large Scale Analysis</a:t>
            </a:r>
            <a:br>
              <a:rPr lang="de-DE" b="1" dirty="0"/>
            </a:br>
            <a:r>
              <a:rPr lang="de-DE" sz="3400" dirty="0"/>
              <a:t>09</a:t>
            </a:r>
            <a:r>
              <a:rPr lang="de-DE" sz="3400" b="1" dirty="0"/>
              <a:t> Distributed Data Storage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/>
              <a:t>Shafaq Siddiqi</a:t>
            </a:r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Dec 15,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45E2C-11FB-49F0-92B5-975E9AEBB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4BAEA1-FC8B-74CF-EB93-2A10927A2E8C}"/>
              </a:ext>
            </a:extLst>
          </p:cNvPr>
          <p:cNvSpPr txBox="1"/>
          <p:nvPr/>
        </p:nvSpPr>
        <p:spPr>
          <a:xfrm>
            <a:off x="163883" y="41865"/>
            <a:ext cx="2859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Slides Credit: Matthias Boehm</a:t>
            </a:r>
          </a:p>
        </p:txBody>
      </p:sp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Stores and </a:t>
            </a:r>
            <a:br>
              <a:rPr lang="en-US" dirty="0"/>
            </a:br>
            <a:r>
              <a:rPr lang="en-US" dirty="0"/>
              <a:t>Distributed File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97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 Key-Value Stores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Key</a:t>
            </a:r>
            <a:r>
              <a:rPr lang="en-US" dirty="0"/>
              <a:t>-</a:t>
            </a:r>
            <a:r>
              <a:rPr lang="en-US" b="1" dirty="0">
                <a:solidFill>
                  <a:srgbClr val="7889FB"/>
                </a:solidFill>
              </a:rPr>
              <a:t>value</a:t>
            </a:r>
            <a:r>
              <a:rPr lang="en-US" dirty="0"/>
              <a:t> mapping, where values can be of a variety of data types</a:t>
            </a:r>
          </a:p>
          <a:p>
            <a:pPr lvl="1"/>
            <a:r>
              <a:rPr lang="en-US" dirty="0"/>
              <a:t>APIs for CRUD operations; scalability via </a:t>
            </a:r>
            <a:r>
              <a:rPr lang="en-US" dirty="0" err="1"/>
              <a:t>sharding</a:t>
            </a:r>
            <a:r>
              <a:rPr lang="en-US" dirty="0"/>
              <a:t> (</a:t>
            </a:r>
            <a:r>
              <a:rPr lang="en-US" b="1" dirty="0">
                <a:solidFill>
                  <a:srgbClr val="7889FB"/>
                </a:solidFill>
              </a:rPr>
              <a:t>objects</a:t>
            </a:r>
            <a:r>
              <a:rPr lang="en-US" dirty="0"/>
              <a:t> or object segments)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endParaRPr lang="en-US" sz="1400" dirty="0"/>
          </a:p>
          <a:p>
            <a:r>
              <a:rPr lang="en-US" dirty="0"/>
              <a:t>Object Store</a:t>
            </a:r>
          </a:p>
          <a:p>
            <a:pPr lvl="1"/>
            <a:r>
              <a:rPr lang="en-US" dirty="0"/>
              <a:t>Similar to key-value stores, but: </a:t>
            </a:r>
            <a:r>
              <a:rPr lang="en-US" b="1" dirty="0">
                <a:solidFill>
                  <a:srgbClr val="7889FB"/>
                </a:solidFill>
              </a:rPr>
              <a:t>optimized for large objects in GBs and TBs</a:t>
            </a:r>
          </a:p>
          <a:p>
            <a:pPr lvl="1"/>
            <a:r>
              <a:rPr lang="en-US" dirty="0"/>
              <a:t>Object identifier (</a:t>
            </a:r>
            <a:r>
              <a:rPr lang="en-US" b="1" dirty="0">
                <a:solidFill>
                  <a:schemeClr val="accent1"/>
                </a:solidFill>
              </a:rPr>
              <a:t>key</a:t>
            </a:r>
            <a:r>
              <a:rPr lang="en-US" dirty="0"/>
              <a:t>), </a:t>
            </a:r>
            <a:r>
              <a:rPr lang="en-US" b="1" dirty="0">
                <a:solidFill>
                  <a:schemeClr val="accent1"/>
                </a:solidFill>
              </a:rPr>
              <a:t>meta data</a:t>
            </a:r>
            <a:r>
              <a:rPr lang="en-US" dirty="0"/>
              <a:t>, and object as binary large object (</a:t>
            </a:r>
            <a:r>
              <a:rPr lang="en-US" b="1" dirty="0">
                <a:solidFill>
                  <a:schemeClr val="accent1"/>
                </a:solidFill>
              </a:rPr>
              <a:t>BLOB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APIs: often REST APIs, SDKs, sometimes implementation of DFS APIs</a:t>
            </a:r>
          </a:p>
          <a:p>
            <a:pPr lvl="1"/>
            <a:endParaRPr lang="en-US" sz="1400" dirty="0"/>
          </a:p>
          <a:p>
            <a:r>
              <a:rPr lang="en-US" dirty="0"/>
              <a:t>Key Techniques</a:t>
            </a:r>
          </a:p>
          <a:p>
            <a:pPr lvl="1"/>
            <a:r>
              <a:rPr lang="en-US" dirty="0"/>
              <a:t>Partitioning</a:t>
            </a:r>
          </a:p>
          <a:p>
            <a:pPr lvl="1"/>
            <a:r>
              <a:rPr lang="en-US" dirty="0"/>
              <a:t>Replication &amp; </a:t>
            </a:r>
            <a:br>
              <a:rPr lang="en-US" dirty="0"/>
            </a:br>
            <a:r>
              <a:rPr lang="en-US" dirty="0"/>
              <a:t>Distribution</a:t>
            </a:r>
          </a:p>
          <a:p>
            <a:pPr lvl="1"/>
            <a:r>
              <a:rPr lang="en-US" dirty="0"/>
              <a:t>Erasure Coding</a:t>
            </a:r>
            <a:br>
              <a:rPr lang="en-US" dirty="0"/>
            </a:br>
            <a:r>
              <a:rPr lang="en-US" dirty="0"/>
              <a:t>(partitioning + parity)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3297678" y="4192623"/>
            <a:ext cx="2751769" cy="885216"/>
            <a:chOff x="3297678" y="4192623"/>
            <a:chExt cx="2751769" cy="885216"/>
          </a:xfrm>
        </p:grpSpPr>
        <p:sp>
          <p:nvSpPr>
            <p:cNvPr id="5" name="Folded Corner 4"/>
            <p:cNvSpPr/>
            <p:nvPr/>
          </p:nvSpPr>
          <p:spPr>
            <a:xfrm>
              <a:off x="3297678" y="4357994"/>
              <a:ext cx="680936" cy="671208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</a:p>
          </p:txBody>
        </p:sp>
        <p:cxnSp>
          <p:nvCxnSpPr>
            <p:cNvPr id="6" name="Straight Arrow Connector 5"/>
            <p:cNvCxnSpPr>
              <a:stCxn id="5" idx="3"/>
              <a:endCxn id="11" idx="1"/>
            </p:cNvCxnSpPr>
            <p:nvPr/>
          </p:nvCxnSpPr>
          <p:spPr>
            <a:xfrm>
              <a:off x="3978614" y="4693598"/>
              <a:ext cx="1386652" cy="4864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sp>
          <p:nvSpPr>
            <p:cNvPr id="10" name="Folded Corner 9"/>
            <p:cNvSpPr/>
            <p:nvPr/>
          </p:nvSpPr>
          <p:spPr>
            <a:xfrm>
              <a:off x="5368511" y="4309356"/>
              <a:ext cx="680936" cy="220492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Folded Corner 10"/>
            <p:cNvSpPr/>
            <p:nvPr/>
          </p:nvSpPr>
          <p:spPr>
            <a:xfrm>
              <a:off x="5365266" y="4588216"/>
              <a:ext cx="680936" cy="220492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" name="Folded Corner 11"/>
            <p:cNvSpPr/>
            <p:nvPr/>
          </p:nvSpPr>
          <p:spPr>
            <a:xfrm>
              <a:off x="5362022" y="4857347"/>
              <a:ext cx="680936" cy="220492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34256" y="4192623"/>
              <a:ext cx="111219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Partitioning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046202" y="4218563"/>
            <a:ext cx="2827516" cy="859276"/>
            <a:chOff x="6046202" y="4218563"/>
            <a:chExt cx="2827516" cy="859276"/>
          </a:xfrm>
        </p:grpSpPr>
        <p:cxnSp>
          <p:nvCxnSpPr>
            <p:cNvPr id="17" name="Straight Arrow Connector 16"/>
            <p:cNvCxnSpPr>
              <a:stCxn id="11" idx="3"/>
              <a:endCxn id="23" idx="1"/>
            </p:cNvCxnSpPr>
            <p:nvPr/>
          </p:nvCxnSpPr>
          <p:spPr>
            <a:xfrm>
              <a:off x="6046202" y="4698462"/>
              <a:ext cx="1404029" cy="0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6203007" y="4218563"/>
              <a:ext cx="111219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Replication</a:t>
              </a:r>
            </a:p>
          </p:txBody>
        </p:sp>
        <p:sp>
          <p:nvSpPr>
            <p:cNvPr id="22" name="Folded Corner 21"/>
            <p:cNvSpPr/>
            <p:nvPr/>
          </p:nvSpPr>
          <p:spPr>
            <a:xfrm>
              <a:off x="7453476" y="4309356"/>
              <a:ext cx="680936" cy="220492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11</a:t>
              </a:r>
            </a:p>
          </p:txBody>
        </p:sp>
        <p:sp>
          <p:nvSpPr>
            <p:cNvPr id="23" name="Folded Corner 22"/>
            <p:cNvSpPr/>
            <p:nvPr/>
          </p:nvSpPr>
          <p:spPr>
            <a:xfrm>
              <a:off x="7450231" y="4588216"/>
              <a:ext cx="680936" cy="220492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21</a:t>
              </a:r>
            </a:p>
          </p:txBody>
        </p:sp>
        <p:sp>
          <p:nvSpPr>
            <p:cNvPr id="24" name="Folded Corner 23"/>
            <p:cNvSpPr/>
            <p:nvPr/>
          </p:nvSpPr>
          <p:spPr>
            <a:xfrm>
              <a:off x="7446987" y="4857347"/>
              <a:ext cx="680936" cy="220492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31</a:t>
              </a:r>
            </a:p>
          </p:txBody>
        </p:sp>
        <p:sp>
          <p:nvSpPr>
            <p:cNvPr id="25" name="Folded Corner 24"/>
            <p:cNvSpPr/>
            <p:nvPr/>
          </p:nvSpPr>
          <p:spPr>
            <a:xfrm>
              <a:off x="8192782" y="4309356"/>
              <a:ext cx="680936" cy="220492"/>
            </a:xfrm>
            <a:prstGeom prst="foldedCorner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12</a:t>
              </a:r>
            </a:p>
          </p:txBody>
        </p:sp>
        <p:sp>
          <p:nvSpPr>
            <p:cNvPr id="26" name="Folded Corner 25"/>
            <p:cNvSpPr/>
            <p:nvPr/>
          </p:nvSpPr>
          <p:spPr>
            <a:xfrm>
              <a:off x="8189537" y="4588216"/>
              <a:ext cx="680936" cy="220492"/>
            </a:xfrm>
            <a:prstGeom prst="foldedCorner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22</a:t>
              </a:r>
            </a:p>
          </p:txBody>
        </p:sp>
        <p:sp>
          <p:nvSpPr>
            <p:cNvPr id="27" name="Folded Corner 26"/>
            <p:cNvSpPr/>
            <p:nvPr/>
          </p:nvSpPr>
          <p:spPr>
            <a:xfrm>
              <a:off x="8186293" y="4857347"/>
              <a:ext cx="680936" cy="220492"/>
            </a:xfrm>
            <a:prstGeom prst="foldedCorner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32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288691" y="5077840"/>
            <a:ext cx="4569973" cy="962579"/>
            <a:chOff x="4288691" y="5077840"/>
            <a:chExt cx="4569973" cy="962579"/>
          </a:xfrm>
        </p:grpSpPr>
        <p:sp>
          <p:nvSpPr>
            <p:cNvPr id="29" name="Can 28"/>
            <p:cNvSpPr/>
            <p:nvPr/>
          </p:nvSpPr>
          <p:spPr>
            <a:xfrm>
              <a:off x="4386241" y="5606378"/>
              <a:ext cx="710118" cy="398834"/>
            </a:xfrm>
            <a:prstGeom prst="can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Can 29"/>
            <p:cNvSpPr/>
            <p:nvPr/>
          </p:nvSpPr>
          <p:spPr>
            <a:xfrm>
              <a:off x="5454436" y="5606378"/>
              <a:ext cx="710118" cy="398834"/>
            </a:xfrm>
            <a:prstGeom prst="can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Can 30"/>
            <p:cNvSpPr/>
            <p:nvPr/>
          </p:nvSpPr>
          <p:spPr>
            <a:xfrm>
              <a:off x="6520775" y="5606378"/>
              <a:ext cx="710118" cy="398834"/>
            </a:xfrm>
            <a:prstGeom prst="can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Can 31"/>
            <p:cNvSpPr/>
            <p:nvPr/>
          </p:nvSpPr>
          <p:spPr>
            <a:xfrm>
              <a:off x="7587114" y="5606378"/>
              <a:ext cx="710118" cy="398834"/>
            </a:xfrm>
            <a:prstGeom prst="can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Folded Corner 32"/>
            <p:cNvSpPr/>
            <p:nvPr/>
          </p:nvSpPr>
          <p:spPr>
            <a:xfrm>
              <a:off x="4288691" y="5810442"/>
              <a:ext cx="432000" cy="219600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11</a:t>
              </a:r>
            </a:p>
          </p:txBody>
        </p:sp>
        <p:sp>
          <p:nvSpPr>
            <p:cNvPr id="34" name="Folded Corner 33"/>
            <p:cNvSpPr/>
            <p:nvPr/>
          </p:nvSpPr>
          <p:spPr>
            <a:xfrm>
              <a:off x="6434480" y="5810442"/>
              <a:ext cx="432000" cy="219600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21</a:t>
              </a:r>
            </a:p>
          </p:txBody>
        </p:sp>
        <p:sp>
          <p:nvSpPr>
            <p:cNvPr id="35" name="Folded Corner 34"/>
            <p:cNvSpPr/>
            <p:nvPr/>
          </p:nvSpPr>
          <p:spPr>
            <a:xfrm>
              <a:off x="8026752" y="5820819"/>
              <a:ext cx="432000" cy="219600"/>
            </a:xfrm>
            <a:prstGeom prst="foldedCorner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31</a:t>
              </a:r>
            </a:p>
          </p:txBody>
        </p:sp>
        <p:sp>
          <p:nvSpPr>
            <p:cNvPr id="36" name="Folded Corner 35"/>
            <p:cNvSpPr/>
            <p:nvPr/>
          </p:nvSpPr>
          <p:spPr>
            <a:xfrm>
              <a:off x="5377495" y="5802556"/>
              <a:ext cx="432000" cy="219600"/>
            </a:xfrm>
            <a:prstGeom prst="foldedCorner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12</a:t>
              </a:r>
            </a:p>
          </p:txBody>
        </p:sp>
        <p:sp>
          <p:nvSpPr>
            <p:cNvPr id="37" name="Folded Corner 36"/>
            <p:cNvSpPr/>
            <p:nvPr/>
          </p:nvSpPr>
          <p:spPr>
            <a:xfrm>
              <a:off x="7491465" y="5810442"/>
              <a:ext cx="432000" cy="219600"/>
            </a:xfrm>
            <a:prstGeom prst="foldedCorner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22</a:t>
              </a:r>
            </a:p>
          </p:txBody>
        </p:sp>
        <p:sp>
          <p:nvSpPr>
            <p:cNvPr id="38" name="Folded Corner 37"/>
            <p:cNvSpPr/>
            <p:nvPr/>
          </p:nvSpPr>
          <p:spPr>
            <a:xfrm>
              <a:off x="6943047" y="5818642"/>
              <a:ext cx="432000" cy="219600"/>
            </a:xfrm>
            <a:prstGeom prst="foldedCorner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32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6323905" y="5077840"/>
              <a:ext cx="1810509" cy="463471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7746465" y="5158905"/>
              <a:ext cx="1112199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850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Storage, cont.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Object Stores / Protocols</a:t>
            </a:r>
          </a:p>
          <a:p>
            <a:pPr lvl="1"/>
            <a:r>
              <a:rPr lang="en-US" dirty="0"/>
              <a:t>Amazon Simple Storage Service (S3)</a:t>
            </a:r>
          </a:p>
          <a:p>
            <a:pPr lvl="1"/>
            <a:r>
              <a:rPr lang="en-US" dirty="0"/>
              <a:t>OpenStack Object Storage (Swift)</a:t>
            </a:r>
          </a:p>
          <a:p>
            <a:pPr lvl="1"/>
            <a:r>
              <a:rPr lang="en-US" dirty="0"/>
              <a:t>IBM Object Storage</a:t>
            </a:r>
          </a:p>
          <a:p>
            <a:pPr lvl="1"/>
            <a:r>
              <a:rPr lang="en-US" dirty="0"/>
              <a:t>Microsoft Azure Blob Storage</a:t>
            </a:r>
          </a:p>
          <a:p>
            <a:pPr lvl="1"/>
            <a:endParaRPr lang="en-US" sz="1200" dirty="0"/>
          </a:p>
          <a:p>
            <a:r>
              <a:rPr lang="en-US" dirty="0"/>
              <a:t>Example Amazon S3</a:t>
            </a:r>
          </a:p>
          <a:p>
            <a:pPr lvl="1"/>
            <a:r>
              <a:rPr lang="en-US" dirty="0"/>
              <a:t>Reliable object store for photos, videos, documents or any binary data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Bucket: </a:t>
            </a:r>
            <a:r>
              <a:rPr lang="en-US" dirty="0"/>
              <a:t>Uniquely named, static data container 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http://s3.aws-</a:t>
            </a:r>
            <a:r>
              <a:rPr lang="en-US" dirty="0">
                <a:solidFill>
                  <a:srgbClr val="7889FB"/>
                </a:solidFill>
                <a:latin typeface="Consolas" panose="020B0609020204030204" pitchFamily="49" charset="0"/>
              </a:rPr>
              <a:t>eu-central-1</a:t>
            </a:r>
            <a:r>
              <a:rPr lang="en-US" dirty="0">
                <a:latin typeface="Consolas" panose="020B0609020204030204" pitchFamily="49" charset="0"/>
              </a:rPr>
              <a:t>.amazonaws.com/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&lt;identifier&gt;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Object:</a:t>
            </a:r>
            <a:r>
              <a:rPr lang="en-US" dirty="0"/>
              <a:t> key, version ID, value, metadata, access control</a:t>
            </a:r>
          </a:p>
          <a:p>
            <a:pPr lvl="1"/>
            <a:r>
              <a:rPr lang="en-US" dirty="0"/>
              <a:t>Single (5GB)/multi-part (5TB) upload and direct/</a:t>
            </a:r>
            <a:r>
              <a:rPr lang="en-US" dirty="0" err="1"/>
              <a:t>BitTorrent</a:t>
            </a:r>
            <a:r>
              <a:rPr lang="en-US" dirty="0"/>
              <a:t> download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Storage classes:</a:t>
            </a:r>
            <a:r>
              <a:rPr lang="en-US" dirty="0"/>
              <a:t> STANDARD, STANDARD_IA, GLACIER, DEEP_ARCHIVE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Operations:</a:t>
            </a:r>
            <a:r>
              <a:rPr lang="en-US" dirty="0"/>
              <a:t> GET/PUT/LIST/DEL, and SQL over CSV/JSON objects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14" y="1256252"/>
            <a:ext cx="1088631" cy="816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89" y="2255899"/>
            <a:ext cx="1085243" cy="723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797" y="1747305"/>
            <a:ext cx="1081539" cy="811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99" y="1207289"/>
            <a:ext cx="1714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1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Distributed File System (HDFS)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Hadoop History</a:t>
            </a:r>
          </a:p>
          <a:p>
            <a:pPr lvl="1"/>
            <a:r>
              <a:rPr lang="en-US" dirty="0"/>
              <a:t>Google’s GFS + </a:t>
            </a:r>
            <a:r>
              <a:rPr lang="en-US" dirty="0" err="1"/>
              <a:t>MapReduce</a:t>
            </a:r>
            <a:r>
              <a:rPr lang="en-US" dirty="0"/>
              <a:t> [ODSI’04]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Apache Hadoop </a:t>
            </a:r>
            <a:r>
              <a:rPr lang="en-US" dirty="0"/>
              <a:t>(2006)</a:t>
            </a:r>
          </a:p>
          <a:p>
            <a:pPr lvl="1"/>
            <a:r>
              <a:rPr lang="en-US" dirty="0"/>
              <a:t>Apache Hive (SQL), Pig (ETL), Mahout/</a:t>
            </a:r>
            <a:r>
              <a:rPr lang="en-US" dirty="0" err="1"/>
              <a:t>SystemML</a:t>
            </a:r>
            <a:r>
              <a:rPr lang="en-US" dirty="0"/>
              <a:t> (ML), </a:t>
            </a:r>
            <a:r>
              <a:rPr lang="en-US" dirty="0" err="1"/>
              <a:t>Giraph</a:t>
            </a:r>
            <a:r>
              <a:rPr lang="en-US" dirty="0"/>
              <a:t> (Graph)</a:t>
            </a:r>
          </a:p>
          <a:p>
            <a:pPr lvl="1"/>
            <a:endParaRPr lang="en-US" sz="700" dirty="0"/>
          </a:p>
          <a:p>
            <a:r>
              <a:rPr lang="en-US" dirty="0"/>
              <a:t>HDFS Overview</a:t>
            </a:r>
          </a:p>
          <a:p>
            <a:pPr lvl="1"/>
            <a:r>
              <a:rPr lang="en-US" dirty="0"/>
              <a:t>Hadoop’s distributed file system, for large clusters and datasets</a:t>
            </a:r>
          </a:p>
          <a:p>
            <a:pPr lvl="1"/>
            <a:r>
              <a:rPr lang="en-US" dirty="0"/>
              <a:t>Implemented in Java, w/ native libraries for compression, I/O, CRC32</a:t>
            </a:r>
          </a:p>
          <a:p>
            <a:pPr lvl="1"/>
            <a:r>
              <a:rPr lang="en-US" dirty="0"/>
              <a:t>Files split into 128MB blocks, replicated (3x), and distributed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31375" y="3780453"/>
            <a:ext cx="8045706" cy="2548691"/>
            <a:chOff x="631375" y="3624810"/>
            <a:chExt cx="8045706" cy="2548691"/>
          </a:xfrm>
        </p:grpSpPr>
        <p:sp>
          <p:nvSpPr>
            <p:cNvPr id="5" name="Can 4"/>
            <p:cNvSpPr/>
            <p:nvPr/>
          </p:nvSpPr>
          <p:spPr>
            <a:xfrm>
              <a:off x="3336589" y="5228538"/>
              <a:ext cx="583659" cy="471869"/>
            </a:xfrm>
            <a:prstGeom prst="can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" name="Can 5"/>
            <p:cNvSpPr/>
            <p:nvPr/>
          </p:nvSpPr>
          <p:spPr>
            <a:xfrm>
              <a:off x="4160198" y="5228538"/>
              <a:ext cx="583659" cy="471869"/>
            </a:xfrm>
            <a:prstGeom prst="can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" name="Can 6"/>
            <p:cNvSpPr/>
            <p:nvPr/>
          </p:nvSpPr>
          <p:spPr>
            <a:xfrm>
              <a:off x="5003263" y="5228538"/>
              <a:ext cx="583659" cy="471869"/>
            </a:xfrm>
            <a:prstGeom prst="can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" name="Can 7"/>
            <p:cNvSpPr/>
            <p:nvPr/>
          </p:nvSpPr>
          <p:spPr>
            <a:xfrm>
              <a:off x="5830118" y="5228538"/>
              <a:ext cx="583659" cy="471869"/>
            </a:xfrm>
            <a:prstGeom prst="can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" name="Can 8"/>
            <p:cNvSpPr/>
            <p:nvPr/>
          </p:nvSpPr>
          <p:spPr>
            <a:xfrm>
              <a:off x="6653727" y="5228538"/>
              <a:ext cx="583659" cy="471869"/>
            </a:xfrm>
            <a:prstGeom prst="can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0" name="Can 9"/>
            <p:cNvSpPr/>
            <p:nvPr/>
          </p:nvSpPr>
          <p:spPr>
            <a:xfrm>
              <a:off x="7457880" y="5228538"/>
              <a:ext cx="583659" cy="471869"/>
            </a:xfrm>
            <a:prstGeom prst="can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1" name="Can 10"/>
            <p:cNvSpPr/>
            <p:nvPr/>
          </p:nvSpPr>
          <p:spPr>
            <a:xfrm>
              <a:off x="1966926" y="5228538"/>
              <a:ext cx="583659" cy="471869"/>
            </a:xfrm>
            <a:prstGeom prst="can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36971" y="5797685"/>
              <a:ext cx="140078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Head Node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58649" y="5804169"/>
              <a:ext cx="3962391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Worker Nodes 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(shared-nothing cluster)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28801" y="4280172"/>
              <a:ext cx="6290562" cy="399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Hadoop Distributed File System (HDFS)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375" y="4280172"/>
              <a:ext cx="1041398" cy="39984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276298" y="3624810"/>
              <a:ext cx="140078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Client</a:t>
              </a: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 flipH="1">
              <a:off x="7149830" y="3994142"/>
              <a:ext cx="826860" cy="208207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sp>
          <p:nvSpPr>
            <p:cNvPr id="21" name="Rectangle 20"/>
            <p:cNvSpPr/>
            <p:nvPr/>
          </p:nvSpPr>
          <p:spPr>
            <a:xfrm>
              <a:off x="1828802" y="4718931"/>
              <a:ext cx="885216" cy="4706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Name Node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244792" y="4715687"/>
              <a:ext cx="731584" cy="4706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 Node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087856" y="4722173"/>
              <a:ext cx="731584" cy="4706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 Node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921193" y="4718929"/>
              <a:ext cx="731584" cy="4706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 Node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44801" y="4715685"/>
              <a:ext cx="731584" cy="4706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 Node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68409" y="4722169"/>
              <a:ext cx="731584" cy="4706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 Node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382290" y="4728655"/>
              <a:ext cx="731584" cy="470696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 Node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836" y="1493921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722139" y="1444436"/>
            <a:ext cx="259851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[Sanjay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Ghemawat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Howard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Gobioff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Shun-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Tak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Leung: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Google file system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SOSP 2003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1428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Daemon Processes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HDFS </a:t>
            </a:r>
            <a:r>
              <a:rPr lang="en-US" dirty="0" err="1"/>
              <a:t>NameNode</a:t>
            </a:r>
            <a:endParaRPr lang="en-US" dirty="0"/>
          </a:p>
          <a:p>
            <a:pPr lvl="1"/>
            <a:r>
              <a:rPr lang="en-US" dirty="0"/>
              <a:t>Master daemon that manages file system </a:t>
            </a:r>
            <a:br>
              <a:rPr lang="en-US" dirty="0"/>
            </a:br>
            <a:r>
              <a:rPr lang="en-US" dirty="0"/>
              <a:t>namespace and access by clients</a:t>
            </a:r>
          </a:p>
          <a:p>
            <a:pPr lvl="1"/>
            <a:r>
              <a:rPr lang="en-US" dirty="0"/>
              <a:t>Metadata for all files (e.g., replication, </a:t>
            </a:r>
            <a:br>
              <a:rPr lang="en-US" dirty="0"/>
            </a:br>
            <a:r>
              <a:rPr lang="en-US" dirty="0"/>
              <a:t>permissions, sizes, block ids,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FSImage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checkpoint of FS namespace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EditLog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write-ahead-log (WAL)</a:t>
            </a:r>
            <a:r>
              <a:rPr lang="en-US" dirty="0"/>
              <a:t> of file write operations (merged on startup)</a:t>
            </a:r>
          </a:p>
          <a:p>
            <a:pPr lvl="1"/>
            <a:endParaRPr lang="en-US" sz="1200" dirty="0"/>
          </a:p>
          <a:p>
            <a:r>
              <a:rPr lang="en-US" dirty="0"/>
              <a:t>HDFS </a:t>
            </a:r>
            <a:r>
              <a:rPr lang="en-US" dirty="0" err="1"/>
              <a:t>DataNode</a:t>
            </a:r>
            <a:endParaRPr lang="en-US" dirty="0"/>
          </a:p>
          <a:p>
            <a:pPr lvl="1"/>
            <a:r>
              <a:rPr lang="en-US" dirty="0"/>
              <a:t>Worker daemon per cluster node that manages block storage (list of disks)</a:t>
            </a:r>
          </a:p>
          <a:p>
            <a:pPr lvl="1"/>
            <a:r>
              <a:rPr lang="en-US" dirty="0"/>
              <a:t>Block creation, deletion, replication as individual files in local FS</a:t>
            </a:r>
          </a:p>
          <a:p>
            <a:pPr lvl="1"/>
            <a:r>
              <a:rPr lang="en-US" dirty="0"/>
              <a:t>On startup: scan local blocks and send </a:t>
            </a:r>
            <a:r>
              <a:rPr lang="en-US" b="1" dirty="0">
                <a:solidFill>
                  <a:schemeClr val="accent1"/>
                </a:solidFill>
              </a:rPr>
              <a:t>block report</a:t>
            </a:r>
            <a:r>
              <a:rPr lang="en-US" dirty="0"/>
              <a:t> to name node</a:t>
            </a:r>
          </a:p>
          <a:p>
            <a:pPr lvl="1"/>
            <a:r>
              <a:rPr lang="en-US" dirty="0"/>
              <a:t>Serving block read and write requests</a:t>
            </a:r>
          </a:p>
          <a:p>
            <a:pPr lvl="1"/>
            <a:r>
              <a:rPr lang="en-US" dirty="0"/>
              <a:t>Send heartbeats to </a:t>
            </a:r>
            <a:r>
              <a:rPr lang="en-US" dirty="0" err="1"/>
              <a:t>NameNode</a:t>
            </a:r>
            <a:r>
              <a:rPr lang="en-US" dirty="0"/>
              <a:t> (capacity, current transfers) and</a:t>
            </a:r>
            <a:br>
              <a:rPr lang="en-US" dirty="0"/>
            </a:br>
            <a:r>
              <a:rPr lang="en-US" dirty="0"/>
              <a:t>receives replies (replication, removal of block replicas)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652" y="1694841"/>
            <a:ext cx="3478673" cy="13949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9128" y="1352142"/>
            <a:ext cx="373542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hadoop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fs -ls ./data/mnist1m.bin</a:t>
            </a:r>
          </a:p>
        </p:txBody>
      </p:sp>
    </p:spTree>
    <p:extLst>
      <p:ext uri="{BB962C8B-B14F-4D97-AF65-F5344CB8AC3E}">
        <p14:creationId xmlns:p14="http://schemas.microsoft.com/office/powerpoint/2010/main" val="220670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</a:t>
            </a:r>
            <a:r>
              <a:rPr lang="en-US" dirty="0" err="1"/>
              <a:t>InputFormats</a:t>
            </a:r>
            <a:r>
              <a:rPr lang="en-US" dirty="0"/>
              <a:t> and </a:t>
            </a:r>
            <a:r>
              <a:rPr lang="en-US" dirty="0" err="1"/>
              <a:t>RecordReaders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en-US" dirty="0" err="1"/>
              <a:t>InputFormats</a:t>
            </a:r>
            <a:endParaRPr lang="en-US" dirty="0"/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InputFormat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implements access to distributed collections in files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Split:</a:t>
            </a:r>
            <a:r>
              <a:rPr lang="en-US" dirty="0"/>
              <a:t> record-aligned block of file (aligned with HDFS block size)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RecordReader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API for reading key-value pairs from file splits </a:t>
            </a:r>
          </a:p>
          <a:p>
            <a:pPr lvl="1"/>
            <a:r>
              <a:rPr lang="en-US" dirty="0"/>
              <a:t>Examples: </a:t>
            </a:r>
            <a:r>
              <a:rPr lang="en-US" dirty="0" err="1"/>
              <a:t>FileInputFormat</a:t>
            </a:r>
            <a:r>
              <a:rPr lang="en-US" dirty="0"/>
              <a:t>, </a:t>
            </a:r>
            <a:r>
              <a:rPr lang="en-US" dirty="0" err="1"/>
              <a:t>TextInputFormat</a:t>
            </a:r>
            <a:r>
              <a:rPr lang="en-US" dirty="0"/>
              <a:t>, </a:t>
            </a:r>
            <a:r>
              <a:rPr lang="en-US" dirty="0" err="1"/>
              <a:t>SequenceFileInputFormat</a:t>
            </a:r>
            <a:endParaRPr lang="en-US" dirty="0"/>
          </a:p>
          <a:p>
            <a:pPr lvl="1"/>
            <a:endParaRPr lang="en-US" sz="1200" dirty="0"/>
          </a:p>
          <a:p>
            <a:r>
              <a:rPr lang="en-US" dirty="0"/>
              <a:t>Example</a:t>
            </a:r>
            <a:br>
              <a:rPr lang="en-US" dirty="0"/>
            </a:br>
            <a:r>
              <a:rPr lang="en-US" dirty="0"/>
              <a:t>Text Read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90281" y="3244281"/>
            <a:ext cx="6575897" cy="30469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FileInputFormat.</a:t>
            </a:r>
            <a:r>
              <a:rPr lang="en-US" sz="1600" b="1" dirty="0" err="1">
                <a:latin typeface="Consolas" panose="020B0609020204030204" pitchFamily="49" charset="0"/>
              </a:rPr>
              <a:t>addInputPath</a:t>
            </a:r>
            <a:r>
              <a:rPr lang="en-US" sz="1600" dirty="0">
                <a:latin typeface="Consolas" panose="020B0609020204030204" pitchFamily="49" charset="0"/>
              </a:rPr>
              <a:t>(job, path);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# path: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dir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/file</a:t>
            </a:r>
          </a:p>
          <a:p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TextInputFormat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informat</a:t>
            </a:r>
            <a:r>
              <a:rPr lang="en-US" sz="1600" dirty="0">
                <a:latin typeface="Consolas" panose="020B0609020204030204" pitchFamily="49" charset="0"/>
              </a:rPr>
              <a:t> = new </a:t>
            </a:r>
            <a:r>
              <a:rPr lang="en-US" sz="1600" b="1" dirty="0" err="1">
                <a:latin typeface="Consolas" panose="020B0609020204030204" pitchFamily="49" charset="0"/>
              </a:rPr>
              <a:t>TextInputFormat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InputSplit</a:t>
            </a:r>
            <a:r>
              <a:rPr lang="en-US" sz="1600" dirty="0">
                <a:latin typeface="Consolas" panose="020B0609020204030204" pitchFamily="49" charset="0"/>
              </a:rPr>
              <a:t>[] splits = </a:t>
            </a:r>
            <a:r>
              <a:rPr lang="en-US" sz="1600" dirty="0" err="1">
                <a:latin typeface="Consolas" panose="020B0609020204030204" pitchFamily="49" charset="0"/>
              </a:rPr>
              <a:t>informat.</a:t>
            </a:r>
            <a:r>
              <a:rPr lang="en-US" sz="1600" b="1" dirty="0" err="1">
                <a:latin typeface="Consolas" panose="020B0609020204030204" pitchFamily="49" charset="0"/>
              </a:rPr>
              <a:t>getSplits</a:t>
            </a:r>
            <a:r>
              <a:rPr lang="en-US" sz="1600" dirty="0">
                <a:latin typeface="Consolas" panose="020B0609020204030204" pitchFamily="49" charset="0"/>
              </a:rPr>
              <a:t>(job, </a:t>
            </a:r>
            <a:r>
              <a:rPr lang="en-US" sz="1600" dirty="0" err="1">
                <a:latin typeface="Consolas" panose="020B0609020204030204" pitchFamily="49" charset="0"/>
              </a:rPr>
              <a:t>numSplits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LongWritable</a:t>
            </a:r>
            <a:r>
              <a:rPr lang="en-US" sz="1600" dirty="0">
                <a:latin typeface="Consolas" panose="020B0609020204030204" pitchFamily="49" charset="0"/>
              </a:rPr>
              <a:t> key = new </a:t>
            </a:r>
            <a:r>
              <a:rPr lang="en-US" sz="1600" b="1" dirty="0" err="1">
                <a:latin typeface="Consolas" panose="020B0609020204030204" pitchFamily="49" charset="0"/>
              </a:rPr>
              <a:t>LongWritable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Text value = new Text();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for(</a:t>
            </a:r>
            <a:r>
              <a:rPr lang="en-US" sz="1600" dirty="0" err="1">
                <a:latin typeface="Consolas" panose="020B0609020204030204" pitchFamily="49" charset="0"/>
              </a:rPr>
              <a:t>InputSplit</a:t>
            </a:r>
            <a:r>
              <a:rPr lang="en-US" sz="1600" dirty="0">
                <a:latin typeface="Consolas" panose="020B0609020204030204" pitchFamily="49" charset="0"/>
              </a:rPr>
              <a:t> split : splits)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RecordReader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LongWritable,Text</a:t>
            </a:r>
            <a:r>
              <a:rPr lang="en-US" sz="1600" dirty="0">
                <a:latin typeface="Consolas" panose="020B0609020204030204" pitchFamily="49" charset="0"/>
              </a:rPr>
              <a:t>&gt; reader = </a:t>
            </a:r>
            <a:r>
              <a:rPr lang="en-US" sz="1600" dirty="0" err="1">
                <a:latin typeface="Consolas" panose="020B0609020204030204" pitchFamily="49" charset="0"/>
              </a:rPr>
              <a:t>informat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.</a:t>
            </a:r>
            <a:r>
              <a:rPr lang="en-US" sz="1600" b="1" dirty="0" err="1">
                <a:latin typeface="Consolas" panose="020B0609020204030204" pitchFamily="49" charset="0"/>
              </a:rPr>
              <a:t>getRecordReader</a:t>
            </a:r>
            <a:r>
              <a:rPr lang="en-US" sz="1600" dirty="0">
                <a:latin typeface="Consolas" panose="020B0609020204030204" pitchFamily="49" charset="0"/>
              </a:rPr>
              <a:t>(split, job, </a:t>
            </a:r>
            <a:r>
              <a:rPr lang="en-US" sz="1600" dirty="0" err="1">
                <a:latin typeface="Consolas" panose="020B0609020204030204" pitchFamily="49" charset="0"/>
              </a:rPr>
              <a:t>Reporter.NULL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while</a:t>
            </a:r>
            <a:r>
              <a:rPr lang="en-US" sz="1600" dirty="0">
                <a:latin typeface="Consolas" panose="020B0609020204030204" pitchFamily="49" charset="0"/>
              </a:rPr>
              <a:t>( </a:t>
            </a:r>
            <a:r>
              <a:rPr lang="en-US" sz="1600" dirty="0" err="1">
                <a:latin typeface="Consolas" panose="020B0609020204030204" pitchFamily="49" charset="0"/>
              </a:rPr>
              <a:t>reader.</a:t>
            </a:r>
            <a:r>
              <a:rPr lang="en-US" sz="1600" b="1" dirty="0" err="1">
                <a:latin typeface="Consolas" panose="020B0609020204030204" pitchFamily="49" charset="0"/>
              </a:rPr>
              <a:t>next</a:t>
            </a:r>
            <a:r>
              <a:rPr lang="en-US" sz="1600" dirty="0">
                <a:latin typeface="Consolas" panose="020B0609020204030204" pitchFamily="49" charset="0"/>
              </a:rPr>
              <a:t>(key, value) 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...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//process individual text lines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269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</a:t>
            </a:r>
            <a:r>
              <a:rPr lang="en-US" dirty="0" err="1"/>
              <a:t>InputFormats</a:t>
            </a:r>
            <a:r>
              <a:rPr lang="en-US" dirty="0"/>
              <a:t> and </a:t>
            </a:r>
            <a:r>
              <a:rPr lang="en-US" dirty="0" err="1"/>
              <a:t>RecordReaders</a:t>
            </a:r>
            <a:r>
              <a:rPr lang="en-US" dirty="0"/>
              <a:t>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Files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Binary files for key/value pairs</a:t>
            </a:r>
            <a:r>
              <a:rPr lang="en-US" dirty="0"/>
              <a:t>, w/ optional compression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MapReduce</a:t>
            </a:r>
            <a:r>
              <a:rPr lang="en-US" dirty="0"/>
              <a:t>/Spark inputs/outputs, </a:t>
            </a:r>
            <a:r>
              <a:rPr lang="en-US" dirty="0" err="1"/>
              <a:t>MapReduce</a:t>
            </a:r>
            <a:r>
              <a:rPr lang="en-US" dirty="0"/>
              <a:t> intermediates)</a:t>
            </a:r>
          </a:p>
          <a:p>
            <a:pPr lvl="1"/>
            <a:r>
              <a:rPr lang="en-US" dirty="0" err="1"/>
              <a:t>InputFormat</a:t>
            </a:r>
            <a:r>
              <a:rPr lang="en-US" dirty="0"/>
              <a:t> with readers, writers, and sorters</a:t>
            </a:r>
          </a:p>
          <a:p>
            <a:pPr lvl="1"/>
            <a:endParaRPr lang="en-US" sz="1200" dirty="0"/>
          </a:p>
          <a:p>
            <a:r>
              <a:rPr lang="en-US" dirty="0"/>
              <a:t>Example Uncompressed </a:t>
            </a:r>
            <a:r>
              <a:rPr lang="en-US" dirty="0" err="1"/>
              <a:t>SequenceFile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Header: </a:t>
            </a:r>
            <a:r>
              <a:rPr lang="en-US" dirty="0" err="1"/>
              <a:t>SEQ+version</a:t>
            </a:r>
            <a:r>
              <a:rPr lang="en-US" dirty="0"/>
              <a:t> (4 bytes), </a:t>
            </a:r>
            <a:r>
              <a:rPr lang="en-US" dirty="0" err="1"/>
              <a:t>keyClassName</a:t>
            </a:r>
            <a:r>
              <a:rPr lang="en-US" dirty="0"/>
              <a:t>, </a:t>
            </a:r>
            <a:r>
              <a:rPr lang="en-US" dirty="0" err="1"/>
              <a:t>valueClassName</a:t>
            </a:r>
            <a:r>
              <a:rPr lang="en-US" dirty="0"/>
              <a:t>, compression, </a:t>
            </a:r>
            <a:r>
              <a:rPr lang="en-US" dirty="0" err="1"/>
              <a:t>blockCompression</a:t>
            </a:r>
            <a:r>
              <a:rPr lang="en-US" dirty="0"/>
              <a:t>, compressor class (codec), meta data</a:t>
            </a:r>
          </a:p>
          <a:p>
            <a:pPr lvl="1"/>
            <a:r>
              <a:rPr lang="en-US" dirty="0" err="1"/>
              <a:t>Splittable</a:t>
            </a:r>
            <a:r>
              <a:rPr lang="en-US" dirty="0"/>
              <a:t> binary representation of key-value pair collection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35413" y="4419238"/>
            <a:ext cx="1167319" cy="729574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Header</a:t>
            </a:r>
          </a:p>
        </p:txBody>
      </p:sp>
      <p:sp>
        <p:nvSpPr>
          <p:cNvPr id="6" name="Rectangle 5"/>
          <p:cNvSpPr/>
          <p:nvPr/>
        </p:nvSpPr>
        <p:spPr>
          <a:xfrm rot="16200000">
            <a:off x="2203315" y="4618656"/>
            <a:ext cx="729576" cy="33074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</a:t>
            </a:r>
          </a:p>
        </p:txBody>
      </p:sp>
      <p:sp>
        <p:nvSpPr>
          <p:cNvPr id="7" name="Rectangle 6"/>
          <p:cNvSpPr/>
          <p:nvPr/>
        </p:nvSpPr>
        <p:spPr>
          <a:xfrm>
            <a:off x="2733474" y="4419238"/>
            <a:ext cx="1167319" cy="729574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</a:t>
            </a:r>
          </a:p>
        </p:txBody>
      </p:sp>
      <p:sp>
        <p:nvSpPr>
          <p:cNvPr id="8" name="Rectangle 7"/>
          <p:cNvSpPr/>
          <p:nvPr/>
        </p:nvSpPr>
        <p:spPr>
          <a:xfrm>
            <a:off x="3900793" y="4419240"/>
            <a:ext cx="1167319" cy="729574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</a:t>
            </a:r>
          </a:p>
        </p:txBody>
      </p:sp>
      <p:sp>
        <p:nvSpPr>
          <p:cNvPr id="9" name="Rectangle 8"/>
          <p:cNvSpPr/>
          <p:nvPr/>
        </p:nvSpPr>
        <p:spPr>
          <a:xfrm>
            <a:off x="5068112" y="4419238"/>
            <a:ext cx="1167319" cy="729574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6036013" y="4618658"/>
            <a:ext cx="729576" cy="33074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65015" y="4419240"/>
            <a:ext cx="1167319" cy="729574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67066" y="5479554"/>
            <a:ext cx="905201" cy="567805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 Length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72999" y="5475955"/>
            <a:ext cx="905201" cy="571404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Length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78932" y="5474156"/>
            <a:ext cx="905201" cy="571404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84133" y="5474156"/>
            <a:ext cx="905201" cy="571404"/>
          </a:xfrm>
          <a:prstGeom prst="rect">
            <a:avLst/>
          </a:prstGeom>
          <a:solidFill>
            <a:srgbClr val="7889FB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967066" y="5148816"/>
            <a:ext cx="766408" cy="32534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3900793" y="5143418"/>
            <a:ext cx="1688541" cy="336136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60331" y="5411460"/>
            <a:ext cx="255837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SystemDS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values are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1k x 1k matrix blocks</a:t>
            </a:r>
          </a:p>
        </p:txBody>
      </p:sp>
    </p:spTree>
    <p:extLst>
      <p:ext uri="{BB962C8B-B14F-4D97-AF65-F5344CB8AC3E}">
        <p14:creationId xmlns:p14="http://schemas.microsoft.com/office/powerpoint/2010/main" val="145132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Write and Read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HDFS Write</a:t>
            </a:r>
          </a:p>
          <a:p>
            <a:pPr lvl="1"/>
            <a:r>
              <a:rPr lang="en-US" dirty="0"/>
              <a:t>#1 Client RPC to </a:t>
            </a:r>
            <a:r>
              <a:rPr lang="en-US" dirty="0" err="1"/>
              <a:t>NameNode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to create file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lease/replica DNs</a:t>
            </a:r>
            <a:endParaRPr lang="en-US" dirty="0"/>
          </a:p>
          <a:p>
            <a:pPr lvl="1"/>
            <a:r>
              <a:rPr lang="en-US" dirty="0"/>
              <a:t>#2 Write blocks to DNs, pipelined </a:t>
            </a:r>
            <a:br>
              <a:rPr lang="en-US" dirty="0"/>
            </a:br>
            <a:r>
              <a:rPr lang="en-US" dirty="0"/>
              <a:t>replication to other DNs</a:t>
            </a:r>
          </a:p>
          <a:p>
            <a:pPr lvl="1"/>
            <a:r>
              <a:rPr lang="en-US" dirty="0"/>
              <a:t>#3 DNs report to NN via heartbeat</a:t>
            </a:r>
          </a:p>
          <a:p>
            <a:pPr lvl="1"/>
            <a:endParaRPr lang="en-US" dirty="0"/>
          </a:p>
          <a:p>
            <a:r>
              <a:rPr lang="en-US" dirty="0"/>
              <a:t>HDFS Read</a:t>
            </a:r>
          </a:p>
          <a:p>
            <a:pPr lvl="1"/>
            <a:r>
              <a:rPr lang="en-US" dirty="0"/>
              <a:t>#1 Client RPC to </a:t>
            </a:r>
            <a:r>
              <a:rPr lang="en-US" dirty="0" err="1"/>
              <a:t>NameNode</a:t>
            </a:r>
            <a:br>
              <a:rPr lang="en-US" dirty="0"/>
            </a:br>
            <a:r>
              <a:rPr lang="en-US" dirty="0"/>
              <a:t>to open file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DNs for blocks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#2 Read blocks sequentially from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closest DN w/ block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InputFormats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 err="1">
                <a:sym typeface="Wingdings" panose="05000000000000000000" pitchFamily="2" charset="2"/>
              </a:rPr>
              <a:t>RecordReaders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as abstraction for multi-part files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(incl. compression/encryption) 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</p:txBody>
      </p:sp>
      <p:sp>
        <p:nvSpPr>
          <p:cNvPr id="5" name="Can 4"/>
          <p:cNvSpPr/>
          <p:nvPr/>
        </p:nvSpPr>
        <p:spPr>
          <a:xfrm>
            <a:off x="5799624" y="2833262"/>
            <a:ext cx="583659" cy="471869"/>
          </a:xfrm>
          <a:prstGeom prst="can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  <p:sp>
        <p:nvSpPr>
          <p:cNvPr id="6" name="Rectangle 5"/>
          <p:cNvSpPr/>
          <p:nvPr/>
        </p:nvSpPr>
        <p:spPr>
          <a:xfrm>
            <a:off x="5661500" y="2323655"/>
            <a:ext cx="885216" cy="47069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Node</a:t>
            </a:r>
          </a:p>
        </p:txBody>
      </p:sp>
      <p:sp>
        <p:nvSpPr>
          <p:cNvPr id="7" name="Can 6"/>
          <p:cNvSpPr/>
          <p:nvPr/>
        </p:nvSpPr>
        <p:spPr>
          <a:xfrm>
            <a:off x="7023183" y="2835898"/>
            <a:ext cx="583659" cy="471869"/>
          </a:xfrm>
          <a:prstGeom prst="can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8" name="Can 7"/>
          <p:cNvSpPr/>
          <p:nvPr/>
        </p:nvSpPr>
        <p:spPr>
          <a:xfrm>
            <a:off x="8128896" y="2835898"/>
            <a:ext cx="583659" cy="471869"/>
          </a:xfrm>
          <a:prstGeom prst="can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6931386" y="2323047"/>
            <a:ext cx="731584" cy="47069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Node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56554" y="2329533"/>
            <a:ext cx="731584" cy="47069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Node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65436" y="1028677"/>
            <a:ext cx="86977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</a:p>
        </p:txBody>
      </p:sp>
      <p:cxnSp>
        <p:nvCxnSpPr>
          <p:cNvPr id="12" name="Straight Arrow Connector 11"/>
          <p:cNvCxnSpPr>
            <a:stCxn id="11" idx="2"/>
            <a:endCxn id="14" idx="0"/>
          </p:cNvCxnSpPr>
          <p:nvPr/>
        </p:nvCxnSpPr>
        <p:spPr>
          <a:xfrm>
            <a:off x="7300324" y="1398009"/>
            <a:ext cx="0" cy="225632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6662877" y="1623641"/>
            <a:ext cx="127489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HDFS Client</a:t>
            </a:r>
          </a:p>
        </p:txBody>
      </p:sp>
      <p:cxnSp>
        <p:nvCxnSpPr>
          <p:cNvPr id="17" name="Straight Arrow Connector 16"/>
          <p:cNvCxnSpPr>
            <a:stCxn id="14" idx="1"/>
            <a:endCxn id="6" idx="0"/>
          </p:cNvCxnSpPr>
          <p:nvPr/>
        </p:nvCxnSpPr>
        <p:spPr>
          <a:xfrm flipH="1">
            <a:off x="6104108" y="1808307"/>
            <a:ext cx="558769" cy="515348"/>
          </a:xfrm>
          <a:prstGeom prst="straightConnector1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sp>
        <p:nvSpPr>
          <p:cNvPr id="21" name="Folded Corner 20"/>
          <p:cNvSpPr/>
          <p:nvPr/>
        </p:nvSpPr>
        <p:spPr>
          <a:xfrm>
            <a:off x="7943980" y="1632208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2" name="Folded Corner 21"/>
          <p:cNvSpPr/>
          <p:nvPr/>
        </p:nvSpPr>
        <p:spPr>
          <a:xfrm>
            <a:off x="7940735" y="1911068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cxnSp>
        <p:nvCxnSpPr>
          <p:cNvPr id="23" name="Straight Arrow Connector 22"/>
          <p:cNvCxnSpPr>
            <a:stCxn id="10" idx="1"/>
            <a:endCxn id="9" idx="3"/>
          </p:cNvCxnSpPr>
          <p:nvPr/>
        </p:nvCxnSpPr>
        <p:spPr>
          <a:xfrm flipH="1" flipV="1">
            <a:off x="7662970" y="2558395"/>
            <a:ext cx="393584" cy="6486"/>
          </a:xfrm>
          <a:prstGeom prst="straightConnector1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cxnSp>
        <p:nvCxnSpPr>
          <p:cNvPr id="26" name="Straight Arrow Connector 25"/>
          <p:cNvCxnSpPr>
            <a:stCxn id="6" idx="3"/>
            <a:endCxn id="9" idx="1"/>
          </p:cNvCxnSpPr>
          <p:nvPr/>
        </p:nvCxnSpPr>
        <p:spPr>
          <a:xfrm flipV="1">
            <a:off x="6546716" y="2558395"/>
            <a:ext cx="384670" cy="608"/>
          </a:xfrm>
          <a:prstGeom prst="straightConnector1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cxnSp>
        <p:nvCxnSpPr>
          <p:cNvPr id="29" name="Straight Arrow Connector 28"/>
          <p:cNvCxnSpPr>
            <a:stCxn id="14" idx="2"/>
            <a:endCxn id="9" idx="0"/>
          </p:cNvCxnSpPr>
          <p:nvPr/>
        </p:nvCxnSpPr>
        <p:spPr>
          <a:xfrm flipH="1">
            <a:off x="7297178" y="1992973"/>
            <a:ext cx="3146" cy="330074"/>
          </a:xfrm>
          <a:prstGeom prst="straightConnector1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none" w="med" len="lg"/>
            <a:tailEnd type="triangle" w="med" len="lg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5387983" y="1400087"/>
            <a:ext cx="125973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1. Create foo.txt</a:t>
            </a:r>
          </a:p>
        </p:txBody>
      </p:sp>
      <p:sp>
        <p:nvSpPr>
          <p:cNvPr id="33" name="Folded Corner 32"/>
          <p:cNvSpPr/>
          <p:nvPr/>
        </p:nvSpPr>
        <p:spPr>
          <a:xfrm>
            <a:off x="7662971" y="919957"/>
            <a:ext cx="393583" cy="413026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Folded Corner 33"/>
          <p:cNvSpPr/>
          <p:nvPr/>
        </p:nvSpPr>
        <p:spPr>
          <a:xfrm>
            <a:off x="6870695" y="3243761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5" name="Folded Corner 34"/>
          <p:cNvSpPr/>
          <p:nvPr/>
        </p:nvSpPr>
        <p:spPr>
          <a:xfrm>
            <a:off x="7314921" y="3240514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51265" y="2255291"/>
            <a:ext cx="813229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foo.txt: D1-1,2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D2-1,2</a:t>
            </a:r>
          </a:p>
        </p:txBody>
      </p:sp>
      <p:sp>
        <p:nvSpPr>
          <p:cNvPr id="37" name="Folded Corner 36"/>
          <p:cNvSpPr/>
          <p:nvPr/>
        </p:nvSpPr>
        <p:spPr>
          <a:xfrm>
            <a:off x="8005590" y="3250245"/>
            <a:ext cx="393583" cy="227978"/>
          </a:xfrm>
          <a:prstGeom prst="foldedCorner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8" name="Folded Corner 37"/>
          <p:cNvSpPr/>
          <p:nvPr/>
        </p:nvSpPr>
        <p:spPr>
          <a:xfrm>
            <a:off x="8449816" y="3246998"/>
            <a:ext cx="393583" cy="227978"/>
          </a:xfrm>
          <a:prstGeom prst="foldedCorner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6537802" y="2756193"/>
            <a:ext cx="1515509" cy="0"/>
          </a:xfrm>
          <a:prstGeom prst="straightConnector1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sp>
        <p:nvSpPr>
          <p:cNvPr id="41" name="Can 40"/>
          <p:cNvSpPr/>
          <p:nvPr/>
        </p:nvSpPr>
        <p:spPr>
          <a:xfrm>
            <a:off x="5796381" y="5388401"/>
            <a:ext cx="583659" cy="471869"/>
          </a:xfrm>
          <a:prstGeom prst="can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58257" y="4878794"/>
            <a:ext cx="885216" cy="47069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Node</a:t>
            </a:r>
          </a:p>
        </p:txBody>
      </p:sp>
      <p:sp>
        <p:nvSpPr>
          <p:cNvPr id="43" name="Can 42"/>
          <p:cNvSpPr/>
          <p:nvPr/>
        </p:nvSpPr>
        <p:spPr>
          <a:xfrm>
            <a:off x="7019940" y="5391037"/>
            <a:ext cx="583659" cy="471869"/>
          </a:xfrm>
          <a:prstGeom prst="can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4" name="Can 43"/>
          <p:cNvSpPr/>
          <p:nvPr/>
        </p:nvSpPr>
        <p:spPr>
          <a:xfrm>
            <a:off x="8125653" y="5391037"/>
            <a:ext cx="583659" cy="471869"/>
          </a:xfrm>
          <a:prstGeom prst="can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928143" y="4878186"/>
            <a:ext cx="731584" cy="47069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Node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053311" y="4884672"/>
            <a:ext cx="731584" cy="47069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Node</a:t>
            </a:r>
          </a:p>
        </p:txBody>
      </p:sp>
      <p:cxnSp>
        <p:nvCxnSpPr>
          <p:cNvPr id="48" name="Straight Arrow Connector 47"/>
          <p:cNvCxnSpPr>
            <a:endCxn id="49" idx="0"/>
          </p:cNvCxnSpPr>
          <p:nvPr/>
        </p:nvCxnSpPr>
        <p:spPr>
          <a:xfrm>
            <a:off x="7297081" y="3953148"/>
            <a:ext cx="0" cy="225632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triangle"/>
            <a:tailEnd type="none" w="med" len="lg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6659634" y="4178780"/>
            <a:ext cx="127489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HDFS Client</a:t>
            </a:r>
          </a:p>
        </p:txBody>
      </p:sp>
      <p:cxnSp>
        <p:nvCxnSpPr>
          <p:cNvPr id="50" name="Straight Arrow Connector 49"/>
          <p:cNvCxnSpPr>
            <a:stCxn id="49" idx="1"/>
            <a:endCxn id="42" idx="0"/>
          </p:cNvCxnSpPr>
          <p:nvPr/>
        </p:nvCxnSpPr>
        <p:spPr>
          <a:xfrm flipH="1">
            <a:off x="6100865" y="4363446"/>
            <a:ext cx="558769" cy="515348"/>
          </a:xfrm>
          <a:prstGeom prst="straightConnector1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sp>
        <p:nvSpPr>
          <p:cNvPr id="51" name="Folded Corner 50"/>
          <p:cNvSpPr/>
          <p:nvPr/>
        </p:nvSpPr>
        <p:spPr>
          <a:xfrm>
            <a:off x="7940737" y="4187347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2" name="Folded Corner 51"/>
          <p:cNvSpPr/>
          <p:nvPr/>
        </p:nvSpPr>
        <p:spPr>
          <a:xfrm>
            <a:off x="7937492" y="4466207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cxnSp>
        <p:nvCxnSpPr>
          <p:cNvPr id="55" name="Straight Arrow Connector 54"/>
          <p:cNvCxnSpPr>
            <a:endCxn id="49" idx="2"/>
          </p:cNvCxnSpPr>
          <p:nvPr/>
        </p:nvCxnSpPr>
        <p:spPr>
          <a:xfrm flipV="1">
            <a:off x="7293935" y="4548112"/>
            <a:ext cx="3146" cy="262318"/>
          </a:xfrm>
          <a:prstGeom prst="straightConnector1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none" w="med" len="lg"/>
            <a:tailEnd type="triangle" w="med" len="lg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5384740" y="3955226"/>
            <a:ext cx="125973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1. Open foo.txt</a:t>
            </a:r>
          </a:p>
        </p:txBody>
      </p:sp>
      <p:sp>
        <p:nvSpPr>
          <p:cNvPr id="58" name="Folded Corner 57"/>
          <p:cNvSpPr/>
          <p:nvPr/>
        </p:nvSpPr>
        <p:spPr>
          <a:xfrm>
            <a:off x="6867452" y="5798900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9" name="Folded Corner 58"/>
          <p:cNvSpPr/>
          <p:nvPr/>
        </p:nvSpPr>
        <p:spPr>
          <a:xfrm>
            <a:off x="7311678" y="5795653"/>
            <a:ext cx="393583" cy="22797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848022" y="4810430"/>
            <a:ext cx="813229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foo.txt: D1-1,2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D2-1,2</a:t>
            </a:r>
          </a:p>
        </p:txBody>
      </p:sp>
      <p:sp>
        <p:nvSpPr>
          <p:cNvPr id="61" name="Folded Corner 60"/>
          <p:cNvSpPr/>
          <p:nvPr/>
        </p:nvSpPr>
        <p:spPr>
          <a:xfrm>
            <a:off x="8002347" y="5805384"/>
            <a:ext cx="393583" cy="227978"/>
          </a:xfrm>
          <a:prstGeom prst="foldedCorner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2" name="Folded Corner 61"/>
          <p:cNvSpPr/>
          <p:nvPr/>
        </p:nvSpPr>
        <p:spPr>
          <a:xfrm>
            <a:off x="8446573" y="5802137"/>
            <a:ext cx="393583" cy="227978"/>
          </a:xfrm>
          <a:prstGeom prst="foldedCorner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023183" y="1939548"/>
            <a:ext cx="23785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621103" y="2179500"/>
            <a:ext cx="23785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971302" y="4475231"/>
            <a:ext cx="23785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6301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/>
      <p:bldP spid="34" grpId="0" animBg="1"/>
      <p:bldP spid="35" grpId="0" animBg="1"/>
      <p:bldP spid="36" grpId="0"/>
      <p:bldP spid="37" grpId="0" animBg="1"/>
      <p:bldP spid="38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9" grpId="0"/>
      <p:bldP spid="51" grpId="0" animBg="1"/>
      <p:bldP spid="52" grpId="0" animBg="1"/>
      <p:bldP spid="56" grpId="0"/>
      <p:bldP spid="58" grpId="0" animBg="1"/>
      <p:bldP spid="59" grpId="0" animBg="1"/>
      <p:bldP spid="60" grpId="0"/>
      <p:bldP spid="61" grpId="0" animBg="1"/>
      <p:bldP spid="62" grpId="0" animBg="1"/>
      <p:bldP spid="64" grpId="0"/>
      <p:bldP spid="65" grpId="0"/>
      <p:bldP spid="6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Data Locality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Locality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HDFS is generally rack-aware </a:t>
            </a:r>
            <a:r>
              <a:rPr lang="en-US" dirty="0"/>
              <a:t>(node-local, rack-local, other)</a:t>
            </a:r>
          </a:p>
          <a:p>
            <a:pPr lvl="1"/>
            <a:r>
              <a:rPr lang="en-US" dirty="0"/>
              <a:t>Schedule reads from closest data node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Replica placement </a:t>
            </a:r>
            <a:r>
              <a:rPr lang="en-US" dirty="0"/>
              <a:t>(rep 3): local DN, other-rack DN, same-rack DN </a:t>
            </a:r>
          </a:p>
          <a:p>
            <a:pPr lvl="1"/>
            <a:r>
              <a:rPr lang="en-US" dirty="0" err="1"/>
              <a:t>MapReduce</a:t>
            </a:r>
            <a:r>
              <a:rPr lang="en-US" dirty="0"/>
              <a:t>/Spark: locality-aware execution (</a:t>
            </a:r>
            <a:r>
              <a:rPr lang="en-US" b="1" dirty="0">
                <a:solidFill>
                  <a:schemeClr val="accent1"/>
                </a:solidFill>
              </a:rPr>
              <a:t>function vs data shipping</a:t>
            </a:r>
            <a:r>
              <a:rPr lang="en-US" dirty="0"/>
              <a:t>) </a:t>
            </a:r>
          </a:p>
          <a:p>
            <a:pPr lvl="1"/>
            <a:endParaRPr lang="en-US" sz="1200" dirty="0"/>
          </a:p>
          <a:p>
            <a:r>
              <a:rPr lang="en-US" dirty="0"/>
              <a:t>Custom Locality Information</a:t>
            </a:r>
          </a:p>
          <a:p>
            <a:pPr lvl="1"/>
            <a:r>
              <a:rPr lang="en-US" dirty="0"/>
              <a:t>Custom </a:t>
            </a:r>
            <a:r>
              <a:rPr lang="en-US" b="1" dirty="0" err="1">
                <a:solidFill>
                  <a:schemeClr val="accent1"/>
                </a:solidFill>
              </a:rPr>
              <a:t>InputFormat</a:t>
            </a:r>
            <a:r>
              <a:rPr lang="en-US" dirty="0"/>
              <a:t> and</a:t>
            </a:r>
            <a:br>
              <a:rPr lang="en-US" dirty="0"/>
            </a:br>
            <a:r>
              <a:rPr lang="en-US" b="1" dirty="0" err="1">
                <a:solidFill>
                  <a:schemeClr val="accent1"/>
                </a:solidFill>
              </a:rPr>
              <a:t>FileSplit</a:t>
            </a:r>
            <a:r>
              <a:rPr lang="en-US" dirty="0"/>
              <a:t> implementations</a:t>
            </a:r>
          </a:p>
          <a:p>
            <a:pPr lvl="1"/>
            <a:r>
              <a:rPr lang="en-US" dirty="0"/>
              <a:t>Return customized mapping</a:t>
            </a:r>
            <a:br>
              <a:rPr lang="en-US" dirty="0"/>
            </a:br>
            <a:r>
              <a:rPr lang="en-US" dirty="0"/>
              <a:t>of locations on </a:t>
            </a:r>
            <a:r>
              <a:rPr lang="en-US" dirty="0" err="1"/>
              <a:t>getLocations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Can use block locations</a:t>
            </a:r>
            <a:br>
              <a:rPr lang="en-US" dirty="0"/>
            </a:br>
            <a:r>
              <a:rPr lang="en-US" dirty="0"/>
              <a:t>of arbitrary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77445" y="3229582"/>
            <a:ext cx="4669277" cy="20621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public class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MyFileSplit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</a:rPr>
              <a:t>extends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FileSplit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public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MyFileSplit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FileSplit</a:t>
            </a:r>
            <a:r>
              <a:rPr lang="en-US" sz="1600" dirty="0">
                <a:latin typeface="Consolas" panose="020B0609020204030204" pitchFamily="49" charset="0"/>
              </a:rPr>
              <a:t> x, ...) {}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@Override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public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String[] 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getLocations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b="1" dirty="0">
                <a:latin typeface="Consolas" panose="020B0609020204030204" pitchFamily="49" charset="0"/>
              </a:rPr>
              <a:t>return new</a:t>
            </a:r>
            <a:r>
              <a:rPr lang="en-US" sz="1600" dirty="0">
                <a:latin typeface="Consolas" panose="020B0609020204030204" pitchFamily="49" charset="0"/>
              </a:rPr>
              <a:t> String[]{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“node1”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“node7”</a:t>
            </a:r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US" sz="160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1600" y="5515584"/>
            <a:ext cx="7782127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FileStatus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st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fs.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getFileStatus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new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Path(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fname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)); 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BlockLocation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[] tmp1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fs.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getFileBlockLocations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st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 0,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st.getLen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55333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Federated </a:t>
            </a:r>
            <a:r>
              <a:rPr lang="en-US" dirty="0" err="1"/>
              <a:t>NameNodes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HDFS Federation</a:t>
            </a:r>
          </a:p>
          <a:p>
            <a:pPr lvl="1"/>
            <a:r>
              <a:rPr lang="en-US" dirty="0"/>
              <a:t>Eliminate </a:t>
            </a:r>
            <a:r>
              <a:rPr lang="en-US" dirty="0" err="1"/>
              <a:t>NameNode</a:t>
            </a:r>
            <a:r>
              <a:rPr lang="en-US" dirty="0"/>
              <a:t> as </a:t>
            </a:r>
            <a:br>
              <a:rPr lang="en-US" dirty="0"/>
            </a:br>
            <a:r>
              <a:rPr lang="en-US" dirty="0"/>
              <a:t>namespace scalability bottleneck</a:t>
            </a:r>
          </a:p>
          <a:p>
            <a:pPr lvl="1"/>
            <a:r>
              <a:rPr lang="en-US" dirty="0"/>
              <a:t>Independent </a:t>
            </a:r>
            <a:r>
              <a:rPr lang="en-US" dirty="0" err="1"/>
              <a:t>NameNodes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responsible for name spaces</a:t>
            </a:r>
          </a:p>
          <a:p>
            <a:pPr lvl="1"/>
            <a:r>
              <a:rPr lang="en-US" dirty="0" err="1"/>
              <a:t>DataNodes</a:t>
            </a:r>
            <a:r>
              <a:rPr lang="en-US" dirty="0"/>
              <a:t> store blocks of</a:t>
            </a:r>
            <a:br>
              <a:rPr lang="en-US" dirty="0"/>
            </a:br>
            <a:r>
              <a:rPr lang="en-US" dirty="0"/>
              <a:t>all </a:t>
            </a:r>
            <a:r>
              <a:rPr lang="en-US" dirty="0" err="1"/>
              <a:t>NameNodes</a:t>
            </a:r>
            <a:endParaRPr lang="en-US" dirty="0"/>
          </a:p>
          <a:p>
            <a:pPr lvl="1"/>
            <a:r>
              <a:rPr lang="en-US" dirty="0"/>
              <a:t>Client-side mount tables</a:t>
            </a:r>
          </a:p>
          <a:p>
            <a:endParaRPr lang="en-US" dirty="0"/>
          </a:p>
          <a:p>
            <a:r>
              <a:rPr lang="en-US" dirty="0"/>
              <a:t>GFS Multiple Cells</a:t>
            </a:r>
          </a:p>
          <a:p>
            <a:pPr lvl="1"/>
            <a:r>
              <a:rPr lang="en-US" i="1" dirty="0">
                <a:solidFill>
                  <a:schemeClr val="accent1"/>
                </a:solidFill>
              </a:rPr>
              <a:t>“We also ended up doing what we call 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a "multi-cell" approach, which basically 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made it possible to put multiple GFS 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masters on top of a pool of </a:t>
            </a:r>
            <a:r>
              <a:rPr lang="en-US" i="1" dirty="0" err="1">
                <a:solidFill>
                  <a:schemeClr val="accent1"/>
                </a:solidFill>
              </a:rPr>
              <a:t>chunkservers</a:t>
            </a:r>
            <a:r>
              <a:rPr lang="en-US" i="1" dirty="0">
                <a:solidFill>
                  <a:schemeClr val="accent1"/>
                </a:solidFill>
              </a:rPr>
              <a:t>.”</a:t>
            </a:r>
            <a:br>
              <a:rPr lang="en-US" dirty="0"/>
            </a:br>
            <a:r>
              <a:rPr lang="en-US" dirty="0"/>
              <a:t>-- Sean Quinlan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91" y="1370480"/>
            <a:ext cx="4113951" cy="24719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1184" y="3842420"/>
            <a:ext cx="4542816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https://hadoop.apache.org/docs/current/hadoop-project-dist/hadoop-hdfs/Federation.html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572" y="5016669"/>
            <a:ext cx="480298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964533" y="4957538"/>
            <a:ext cx="234436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[Kirk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McKusick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Sean Quinlan: GFS: evolution on fast-forward.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Commun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ACM 53(3) 2010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8001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sz="10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Course Evaluation and Exam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Exercise submission deadline </a:t>
            </a:r>
            <a:r>
              <a:rPr lang="en-US" b="1" dirty="0">
                <a:solidFill>
                  <a:schemeClr val="accent1"/>
                </a:solidFill>
              </a:rPr>
              <a:t>Jan 12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Evaluation period: </a:t>
            </a:r>
            <a:r>
              <a:rPr lang="en-US" b="1" dirty="0">
                <a:solidFill>
                  <a:schemeClr val="accent1"/>
                </a:solidFill>
              </a:rPr>
              <a:t>Dec 01 – Feb 15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Exam date: </a:t>
            </a:r>
            <a:r>
              <a:rPr lang="en-US" b="1" dirty="0">
                <a:solidFill>
                  <a:schemeClr val="accent1"/>
                </a:solidFill>
              </a:rPr>
              <a:t>Feb 02, 3:00pm</a:t>
            </a:r>
            <a:r>
              <a:rPr lang="en-US" dirty="0">
                <a:solidFill>
                  <a:schemeClr val="tx1"/>
                </a:solidFill>
              </a:rPr>
              <a:t> (90 min written exam)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Second Exam data: </a:t>
            </a:r>
            <a:r>
              <a:rPr lang="en-US" b="1" dirty="0">
                <a:solidFill>
                  <a:schemeClr val="accent1"/>
                </a:solidFill>
              </a:rPr>
              <a:t>TBA</a:t>
            </a:r>
            <a:r>
              <a:rPr lang="en-US" dirty="0">
                <a:solidFill>
                  <a:schemeClr val="tx1"/>
                </a:solidFill>
              </a:rPr>
              <a:t> (probably after 2 weeks of first exam)</a:t>
            </a:r>
          </a:p>
        </p:txBody>
      </p:sp>
    </p:spTree>
    <p:extLst>
      <p:ext uri="{BB962C8B-B14F-4D97-AF65-F5344CB8AC3E}">
        <p14:creationId xmlns:p14="http://schemas.microsoft.com/office/powerpoint/2010/main" val="234027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3" y="1311256"/>
            <a:ext cx="8344395" cy="4941101"/>
          </a:xfrm>
        </p:spPr>
        <p:txBody>
          <a:bodyPr/>
          <a:lstStyle/>
          <a:p>
            <a:r>
              <a:rPr lang="en-US" dirty="0"/>
              <a:t>HDFS </a:t>
            </a:r>
            <a:r>
              <a:rPr lang="en-US" dirty="0" err="1"/>
              <a:t>FileSystem</a:t>
            </a:r>
            <a:r>
              <a:rPr lang="en-US" dirty="0"/>
              <a:t> Implementations (subset)</a:t>
            </a:r>
          </a:p>
          <a:p>
            <a:pPr lvl="1"/>
            <a:r>
              <a:rPr lang="en-US" dirty="0" err="1"/>
              <a:t>LocalFileSystem</a:t>
            </a:r>
            <a:r>
              <a:rPr lang="en-US" dirty="0"/>
              <a:t> (</a:t>
            </a:r>
            <a:r>
              <a:rPr lang="en-US" b="1" dirty="0">
                <a:solidFill>
                  <a:srgbClr val="7889FB"/>
                </a:solidFill>
              </a:rPr>
              <a:t>file</a:t>
            </a:r>
            <a:r>
              <a:rPr lang="en-US" dirty="0"/>
              <a:t>), </a:t>
            </a:r>
            <a:r>
              <a:rPr lang="en-US" dirty="0" err="1"/>
              <a:t>DistributedFileSystem</a:t>
            </a:r>
            <a:r>
              <a:rPr lang="en-US" dirty="0"/>
              <a:t> (</a:t>
            </a:r>
            <a:r>
              <a:rPr lang="en-US" b="1" dirty="0" err="1">
                <a:solidFill>
                  <a:srgbClr val="7889FB"/>
                </a:solidFill>
              </a:rPr>
              <a:t>hdfs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FTPFileSystem</a:t>
            </a:r>
            <a:r>
              <a:rPr lang="en-US" dirty="0"/>
              <a:t>, </a:t>
            </a:r>
            <a:r>
              <a:rPr lang="en-US" dirty="0" err="1"/>
              <a:t>HttpFileSystem</a:t>
            </a:r>
            <a:r>
              <a:rPr lang="en-US" dirty="0"/>
              <a:t>, </a:t>
            </a:r>
            <a:r>
              <a:rPr lang="en-US" dirty="0" err="1"/>
              <a:t>ViewFilesystem</a:t>
            </a:r>
            <a:r>
              <a:rPr lang="en-US" dirty="0"/>
              <a:t> (</a:t>
            </a:r>
            <a:r>
              <a:rPr lang="en-US" dirty="0" err="1"/>
              <a:t>ViewFs</a:t>
            </a:r>
            <a:r>
              <a:rPr lang="en-US" dirty="0"/>
              <a:t> – mount table)</a:t>
            </a:r>
          </a:p>
          <a:p>
            <a:pPr lvl="1"/>
            <a:r>
              <a:rPr lang="en-US" dirty="0"/>
              <a:t>NativeS3FileSystem (</a:t>
            </a:r>
            <a:r>
              <a:rPr lang="en-US" b="1" dirty="0">
                <a:solidFill>
                  <a:srgbClr val="7889FB"/>
                </a:solidFill>
              </a:rPr>
              <a:t>s3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s3a</a:t>
            </a:r>
            <a:r>
              <a:rPr lang="en-US" dirty="0"/>
              <a:t>), </a:t>
            </a:r>
            <a:r>
              <a:rPr lang="en-US" dirty="0" err="1"/>
              <a:t>NativeSwiftFileSystem</a:t>
            </a:r>
            <a:r>
              <a:rPr lang="en-US" dirty="0"/>
              <a:t>, </a:t>
            </a:r>
            <a:r>
              <a:rPr lang="en-US" dirty="0" err="1"/>
              <a:t>NativeAzureFileSystem</a:t>
            </a:r>
            <a:endParaRPr lang="en-US" dirty="0"/>
          </a:p>
          <a:p>
            <a:pPr lvl="1"/>
            <a:r>
              <a:rPr lang="en-US" dirty="0"/>
              <a:t>Other proprietary: IBM </a:t>
            </a:r>
            <a:r>
              <a:rPr lang="en-US" b="1" dirty="0">
                <a:solidFill>
                  <a:schemeClr val="accent1"/>
                </a:solidFill>
              </a:rPr>
              <a:t>GPFS</a:t>
            </a:r>
            <a:r>
              <a:rPr lang="en-US" dirty="0"/>
              <a:t>, </a:t>
            </a:r>
            <a:r>
              <a:rPr lang="en-US" dirty="0" err="1"/>
              <a:t>Databricks</a:t>
            </a:r>
            <a:r>
              <a:rPr lang="en-US" dirty="0"/>
              <a:t> FS (DBFS)</a:t>
            </a:r>
          </a:p>
          <a:p>
            <a:pPr lvl="1"/>
            <a:endParaRPr lang="en-US" sz="700" dirty="0"/>
          </a:p>
          <a:p>
            <a:r>
              <a:rPr lang="en-US" dirty="0"/>
              <a:t>Google Colossus</a:t>
            </a:r>
          </a:p>
          <a:p>
            <a:pPr lvl="1"/>
            <a:r>
              <a:rPr lang="en-US" dirty="0"/>
              <a:t>M</a:t>
            </a:r>
            <a:r>
              <a:rPr lang="en-US" b="0" dirty="0"/>
              <a:t>ore fine-grained accesses, Google Cloud Storage</a:t>
            </a:r>
          </a:p>
          <a:p>
            <a:pPr lvl="1"/>
            <a:endParaRPr lang="en-US" sz="700" dirty="0"/>
          </a:p>
          <a:p>
            <a:r>
              <a:rPr lang="en-US" dirty="0"/>
              <a:t>High-Performance Computing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Scope: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Focus on high IOPs (instead of bandwidth) with block write</a:t>
            </a:r>
          </a:p>
          <a:p>
            <a:pPr lvl="1"/>
            <a:r>
              <a:rPr lang="en-US" dirty="0"/>
              <a:t>IBM </a:t>
            </a:r>
            <a:r>
              <a:rPr lang="en-US" b="1" dirty="0">
                <a:solidFill>
                  <a:schemeClr val="accent1"/>
                </a:solidFill>
              </a:rPr>
              <a:t>GPFS</a:t>
            </a:r>
            <a:r>
              <a:rPr lang="en-US" dirty="0"/>
              <a:t> (General Parallel File System) / Spectrum Scale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BeeGFS</a:t>
            </a:r>
            <a:r>
              <a:rPr lang="en-US" dirty="0"/>
              <a:t> (</a:t>
            </a:r>
            <a:r>
              <a:rPr lang="en-US" dirty="0" err="1"/>
              <a:t>Fraunhofer</a:t>
            </a:r>
            <a:r>
              <a:rPr lang="en-US" dirty="0"/>
              <a:t> GFS) – focus on usability, storage/metadata servers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Lustre</a:t>
            </a:r>
            <a:r>
              <a:rPr lang="en-US" dirty="0"/>
              <a:t> (Linux + Cluster) – GPL license, LNET protocol / metadata / object storage</a:t>
            </a:r>
          </a:p>
          <a:p>
            <a:pPr lvl="1"/>
            <a:r>
              <a:rPr lang="en-US" dirty="0" err="1"/>
              <a:t>RedHat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GFS2</a:t>
            </a:r>
            <a:r>
              <a:rPr lang="en-US" dirty="0"/>
              <a:t> (Global File System) – Linux cluster file system, close to local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NAS</a:t>
            </a:r>
            <a:r>
              <a:rPr lang="en-US" dirty="0"/>
              <a:t> (Network Attached Storage), </a:t>
            </a:r>
            <a:r>
              <a:rPr lang="en-US" b="1" dirty="0">
                <a:solidFill>
                  <a:schemeClr val="accent1"/>
                </a:solidFill>
              </a:rPr>
              <a:t>SAN</a:t>
            </a:r>
            <a:r>
              <a:rPr lang="en-US" dirty="0"/>
              <a:t> (Storage Area Network)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GekkoFS</a:t>
            </a:r>
            <a:r>
              <a:rPr lang="en-US" dirty="0"/>
              <a:t> (</a:t>
            </a:r>
            <a:r>
              <a:rPr lang="en-US" dirty="0" err="1"/>
              <a:t>Uni</a:t>
            </a:r>
            <a:r>
              <a:rPr lang="en-US" dirty="0"/>
              <a:t> Mainz / Barcelona SC) – data-intensive HPC applications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Stores and Distributed File Systems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11620" y="3083668"/>
            <a:ext cx="2306334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[WIRED: Google Remakes Online Empire With 'Colossus',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https://www.wired.com/2012/07/google-colossus/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9214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48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Basic key-value mapping via simple API </a:t>
            </a:r>
            <a:r>
              <a:rPr lang="en-US" dirty="0"/>
              <a:t>(more complex data models </a:t>
            </a:r>
            <a:br>
              <a:rPr lang="en-US" dirty="0"/>
            </a:br>
            <a:r>
              <a:rPr lang="en-US" dirty="0"/>
              <a:t>can be mapped to key-value representations)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Reliability at massive scale on commodity HW</a:t>
            </a:r>
            <a:r>
              <a:rPr lang="en-US" dirty="0"/>
              <a:t> (cloud computing)</a:t>
            </a:r>
          </a:p>
          <a:p>
            <a:pPr lvl="1"/>
            <a:endParaRPr lang="en-US" dirty="0"/>
          </a:p>
          <a:p>
            <a:r>
              <a:rPr lang="en-US" dirty="0"/>
              <a:t>System Architecture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Key</a:t>
            </a:r>
            <a:r>
              <a:rPr lang="en-US" dirty="0"/>
              <a:t>-value maps, where values </a:t>
            </a:r>
            <a:br>
              <a:rPr lang="en-US" dirty="0"/>
            </a:br>
            <a:r>
              <a:rPr lang="en-US" dirty="0"/>
              <a:t>can be of a variety of data types</a:t>
            </a:r>
          </a:p>
          <a:p>
            <a:pPr lvl="1"/>
            <a:r>
              <a:rPr lang="en-US" dirty="0"/>
              <a:t>APIs for CRUD operations </a:t>
            </a:r>
            <a:br>
              <a:rPr lang="en-US" dirty="0"/>
            </a:br>
            <a:r>
              <a:rPr lang="en-US" dirty="0"/>
              <a:t>(create, read, update, delete)</a:t>
            </a:r>
          </a:p>
          <a:p>
            <a:pPr lvl="1"/>
            <a:r>
              <a:rPr lang="en-US" dirty="0"/>
              <a:t>Scalability via </a:t>
            </a:r>
            <a:r>
              <a:rPr lang="en-US" dirty="0" err="1"/>
              <a:t>sharding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(horizontal partitioning) </a:t>
            </a:r>
          </a:p>
          <a:p>
            <a:pPr lvl="1"/>
            <a:endParaRPr lang="en-US" dirty="0"/>
          </a:p>
          <a:p>
            <a:r>
              <a:rPr lang="en-US" dirty="0"/>
              <a:t>Example Systems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Dynamo</a:t>
            </a:r>
            <a:r>
              <a:rPr lang="en-US" dirty="0"/>
              <a:t> (2007, AP)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rgbClr val="7889FB"/>
                </a:solidFill>
              </a:rPr>
              <a:t>Amazon </a:t>
            </a:r>
            <a:r>
              <a:rPr lang="en-US" b="1" dirty="0" err="1">
                <a:solidFill>
                  <a:srgbClr val="7889FB"/>
                </a:solidFill>
              </a:rPr>
              <a:t>DynamoDB</a:t>
            </a:r>
            <a:r>
              <a:rPr lang="en-US" dirty="0"/>
              <a:t> (2012)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Redis</a:t>
            </a:r>
            <a:r>
              <a:rPr lang="en-US" dirty="0"/>
              <a:t> (2009, CP/AP)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347" y="6271576"/>
            <a:ext cx="1228685" cy="4006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033" y="6156253"/>
            <a:ext cx="642207" cy="581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16669" y="5754470"/>
            <a:ext cx="1799617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[Giuseppe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DeCandia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Dynamo: amazon's highly available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key-value store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SOSP 2007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853" y="5921930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4669276" y="2996535"/>
            <a:ext cx="1118681" cy="42801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users:1:a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552802" y="4031069"/>
            <a:ext cx="4219025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992240" y="2996536"/>
            <a:ext cx="2782830" cy="428016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“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Inffeldgasse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13, Graz”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6306" y="3499130"/>
            <a:ext cx="1125165" cy="42801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users:1:b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88997" y="3499132"/>
            <a:ext cx="2782830" cy="428016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“[12, 34, 45, 67, 89]”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75760" y="4160614"/>
            <a:ext cx="1118681" cy="42801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users:2:a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98724" y="4160615"/>
            <a:ext cx="2782830" cy="428016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“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Mandellstraße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12, Graz”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62790" y="4663209"/>
            <a:ext cx="1125165" cy="42801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users:2:b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95481" y="4663211"/>
            <a:ext cx="2782830" cy="428016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“[12, 212, 3212, 43212]”</a:t>
            </a:r>
          </a:p>
        </p:txBody>
      </p:sp>
    </p:spTree>
    <p:extLst>
      <p:ext uri="{BB962C8B-B14F-4D97-AF65-F5344CB8AC3E}">
        <p14:creationId xmlns:p14="http://schemas.microsoft.com/office/powerpoint/2010/main" val="239210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418" y="2228939"/>
            <a:ext cx="3713397" cy="4278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Systems: Dynamo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Simple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highly-available</a:t>
            </a:r>
            <a:r>
              <a:rPr lang="en-US" dirty="0"/>
              <a:t> data storage for small objects in ~1MB range</a:t>
            </a:r>
          </a:p>
          <a:p>
            <a:pPr lvl="1"/>
            <a:r>
              <a:rPr lang="en-US" dirty="0"/>
              <a:t>Aim for </a:t>
            </a:r>
            <a:r>
              <a:rPr lang="en-US" b="1" dirty="0">
                <a:solidFill>
                  <a:schemeClr val="accent1"/>
                </a:solidFill>
              </a:rPr>
              <a:t>good load balance</a:t>
            </a:r>
            <a:r>
              <a:rPr lang="en-US" dirty="0"/>
              <a:t> (99.9</a:t>
            </a:r>
            <a:r>
              <a:rPr lang="en-US" baseline="30000" dirty="0"/>
              <a:t>th</a:t>
            </a:r>
            <a:r>
              <a:rPr lang="en-US" dirty="0"/>
              <a:t> percentile SLAs)</a:t>
            </a:r>
          </a:p>
          <a:p>
            <a:pPr lvl="1"/>
            <a:endParaRPr lang="en-US" sz="300" dirty="0"/>
          </a:p>
          <a:p>
            <a:r>
              <a:rPr lang="en-US" dirty="0"/>
              <a:t>#1 System Interface</a:t>
            </a:r>
          </a:p>
          <a:p>
            <a:pPr lvl="1"/>
            <a:r>
              <a:rPr lang="en-US" dirty="0"/>
              <a:t>Simple get(k, </a:t>
            </a:r>
            <a:r>
              <a:rPr lang="en-US" dirty="0" err="1"/>
              <a:t>ctx</a:t>
            </a:r>
            <a:r>
              <a:rPr lang="en-US" dirty="0"/>
              <a:t>) and put(k, </a:t>
            </a:r>
            <a:r>
              <a:rPr lang="en-US" dirty="0" err="1"/>
              <a:t>ctx</a:t>
            </a:r>
            <a:r>
              <a:rPr lang="en-US" dirty="0"/>
              <a:t>) ops</a:t>
            </a:r>
          </a:p>
          <a:p>
            <a:pPr lvl="1"/>
            <a:endParaRPr lang="en-US" sz="300" dirty="0"/>
          </a:p>
          <a:p>
            <a:r>
              <a:rPr lang="en-US" dirty="0"/>
              <a:t>#2 Partitioning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Consistent hashing</a:t>
            </a:r>
            <a:r>
              <a:rPr lang="en-US" dirty="0"/>
              <a:t> of nodes and keys</a:t>
            </a:r>
            <a:br>
              <a:rPr lang="en-US" dirty="0"/>
            </a:br>
            <a:r>
              <a:rPr lang="en-US" dirty="0"/>
              <a:t>on circular ring for </a:t>
            </a:r>
            <a:r>
              <a:rPr lang="en-US" b="1" dirty="0">
                <a:solidFill>
                  <a:srgbClr val="7889FB"/>
                </a:solidFill>
              </a:rPr>
              <a:t>incremental scaling</a:t>
            </a:r>
          </a:p>
          <a:p>
            <a:pPr lvl="1"/>
            <a:r>
              <a:rPr lang="en-US" dirty="0"/>
              <a:t>Nodes hold </a:t>
            </a:r>
            <a:r>
              <a:rPr lang="en-US" b="1" dirty="0">
                <a:solidFill>
                  <a:schemeClr val="accent1"/>
                </a:solidFill>
              </a:rPr>
              <a:t>multiple virtual nodes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load balance </a:t>
            </a:r>
            <a:r>
              <a:rPr lang="en-US" dirty="0">
                <a:sym typeface="Wingdings" panose="05000000000000000000" pitchFamily="2" charset="2"/>
              </a:rPr>
              <a:t>(add/</a:t>
            </a:r>
            <a:r>
              <a:rPr lang="en-US" dirty="0" err="1">
                <a:sym typeface="Wingdings" panose="05000000000000000000" pitchFamily="2" charset="2"/>
              </a:rPr>
              <a:t>rm</a:t>
            </a:r>
            <a:r>
              <a:rPr lang="en-US" dirty="0">
                <a:sym typeface="Wingdings" panose="05000000000000000000" pitchFamily="2" charset="2"/>
              </a:rPr>
              <a:t>, heterogeneous)</a:t>
            </a:r>
          </a:p>
          <a:p>
            <a:pPr lvl="1"/>
            <a:endParaRPr lang="en-US" sz="3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#3 Replication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Each data item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replicated N times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(at </a:t>
            </a:r>
            <a:r>
              <a:rPr lang="en-US" dirty="0" err="1">
                <a:sym typeface="Wingdings" panose="05000000000000000000" pitchFamily="2" charset="2"/>
              </a:rPr>
              <a:t>coord</a:t>
            </a:r>
            <a:r>
              <a:rPr lang="en-US" dirty="0">
                <a:sym typeface="Wingdings" panose="05000000000000000000" pitchFamily="2" charset="2"/>
              </a:rPr>
              <a:t> node and N-1 successors)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Eventual consistency with </a:t>
            </a:r>
            <a:r>
              <a:rPr lang="en-US" dirty="0" err="1">
                <a:sym typeface="Wingdings" panose="05000000000000000000" pitchFamily="2" charset="2"/>
              </a:rPr>
              <a:t>async</a:t>
            </a:r>
            <a:r>
              <a:rPr lang="en-US" dirty="0">
                <a:sym typeface="Wingdings" panose="05000000000000000000" pitchFamily="2" charset="2"/>
              </a:rPr>
              <a:t> update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propagation based on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vector clocks</a:t>
            </a:r>
          </a:p>
          <a:p>
            <a:pPr lvl="1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Replica synchronization via </a:t>
            </a:r>
            <a:r>
              <a:rPr lang="en-US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Merkle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 trees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31071" y="754439"/>
            <a:ext cx="256451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[Giuseppe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DeCandia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Dynamo: amazon's highly available 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key-value store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SOSP 2007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245" y="804162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715636" y="2123386"/>
            <a:ext cx="128492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Amazon 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e-Commerce Platform</a:t>
            </a:r>
          </a:p>
        </p:txBody>
      </p:sp>
    </p:spTree>
    <p:extLst>
      <p:ext uri="{BB962C8B-B14F-4D97-AF65-F5344CB8AC3E}">
        <p14:creationId xmlns:p14="http://schemas.microsoft.com/office/powerpoint/2010/main" val="70838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Systems,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 Data Types</a:t>
            </a:r>
          </a:p>
          <a:p>
            <a:pPr lvl="1"/>
            <a:r>
              <a:rPr lang="en-US" dirty="0" err="1"/>
              <a:t>Redis</a:t>
            </a:r>
            <a:r>
              <a:rPr lang="en-US" dirty="0"/>
              <a:t> is not a plain KV-store, but “data structure server” with</a:t>
            </a:r>
            <a:br>
              <a:rPr lang="en-US" dirty="0"/>
            </a:br>
            <a:r>
              <a:rPr lang="en-US" dirty="0"/>
              <a:t>persistent log (</a:t>
            </a:r>
            <a:r>
              <a:rPr lang="en-US" b="1" dirty="0" err="1"/>
              <a:t>appendfsync</a:t>
            </a:r>
            <a:r>
              <a:rPr lang="en-US" b="1" dirty="0"/>
              <a:t> no/</a:t>
            </a:r>
            <a:r>
              <a:rPr lang="en-US" b="1" dirty="0" err="1"/>
              <a:t>everysec</a:t>
            </a:r>
            <a:r>
              <a:rPr lang="en-US" b="1" dirty="0"/>
              <a:t>/always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Key:</a:t>
            </a:r>
            <a:r>
              <a:rPr lang="en-US" dirty="0"/>
              <a:t> ASCII string (max 512MB, common key schemes: comment:1234:reply.to)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Values:</a:t>
            </a:r>
            <a:r>
              <a:rPr lang="en-US" dirty="0"/>
              <a:t> strings, lists, sets, sorted sets, hashes (map of string-string),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sz="700" dirty="0"/>
          </a:p>
          <a:p>
            <a:r>
              <a:rPr lang="en-US" dirty="0" err="1"/>
              <a:t>Redis</a:t>
            </a:r>
            <a:r>
              <a:rPr lang="en-US" dirty="0"/>
              <a:t> APIs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SET/GET/DEL:</a:t>
            </a:r>
            <a:r>
              <a:rPr lang="en-US" dirty="0"/>
              <a:t> insert a key-value pair, lookup value by key, or delete by key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MSET/MGET:</a:t>
            </a:r>
            <a:r>
              <a:rPr lang="en-US" dirty="0"/>
              <a:t> insert or lookup multiple keys at once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INCRBY/DECBY:</a:t>
            </a:r>
            <a:r>
              <a:rPr lang="en-US" dirty="0"/>
              <a:t> increment/decrement counters </a:t>
            </a:r>
          </a:p>
          <a:p>
            <a:pPr lvl="1"/>
            <a:r>
              <a:rPr lang="en-US" dirty="0"/>
              <a:t>Others: EXISTS, LPUSH, LPOP, LRANGE, LTRIM, LLEN,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sz="700" dirty="0"/>
          </a:p>
          <a:p>
            <a:r>
              <a:rPr lang="en-US" dirty="0"/>
              <a:t>Other systems</a:t>
            </a:r>
          </a:p>
          <a:p>
            <a:pPr lvl="1"/>
            <a:r>
              <a:rPr lang="en-US" dirty="0"/>
              <a:t>Classic KV stores (AP): </a:t>
            </a:r>
            <a:r>
              <a:rPr lang="en-US" b="1" dirty="0" err="1">
                <a:solidFill>
                  <a:srgbClr val="7889FB"/>
                </a:solidFill>
              </a:rPr>
              <a:t>Riak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Aerospike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Voldemort</a:t>
            </a:r>
            <a:r>
              <a:rPr lang="en-US" dirty="0"/>
              <a:t>, </a:t>
            </a:r>
            <a:br>
              <a:rPr lang="en-US" dirty="0"/>
            </a:br>
            <a:r>
              <a:rPr lang="en-US" b="1" dirty="0" err="1">
                <a:solidFill>
                  <a:srgbClr val="7889FB"/>
                </a:solidFill>
              </a:rPr>
              <a:t>LevelDB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RocksDB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FoundationDB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Memcached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r>
              <a:rPr lang="en-US" dirty="0"/>
              <a:t>Wide-column stores: </a:t>
            </a:r>
            <a:r>
              <a:rPr lang="en-US" b="1" dirty="0">
                <a:solidFill>
                  <a:srgbClr val="7889FB"/>
                </a:solidFill>
              </a:rPr>
              <a:t>Google </a:t>
            </a:r>
            <a:r>
              <a:rPr lang="en-US" b="1" dirty="0" err="1">
                <a:solidFill>
                  <a:srgbClr val="7889FB"/>
                </a:solidFill>
              </a:rPr>
              <a:t>BigTable</a:t>
            </a:r>
            <a:r>
              <a:rPr lang="en-US" dirty="0"/>
              <a:t> (CP),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Apache </a:t>
            </a:r>
            <a:r>
              <a:rPr lang="en-US" b="1" dirty="0" err="1">
                <a:solidFill>
                  <a:srgbClr val="7889FB"/>
                </a:solidFill>
              </a:rPr>
              <a:t>HBase</a:t>
            </a:r>
            <a:r>
              <a:rPr lang="en-US" dirty="0"/>
              <a:t> (CP), </a:t>
            </a:r>
            <a:r>
              <a:rPr lang="en-US" b="1" dirty="0">
                <a:solidFill>
                  <a:srgbClr val="7889FB"/>
                </a:solidFill>
              </a:rPr>
              <a:t>Apache Cassandra</a:t>
            </a:r>
            <a:r>
              <a:rPr lang="en-US" dirty="0"/>
              <a:t> (AP)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269" y="1433297"/>
            <a:ext cx="1228685" cy="400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871" y="6201464"/>
            <a:ext cx="540000" cy="5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206" y="4961563"/>
            <a:ext cx="986934" cy="335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289" y="4901629"/>
            <a:ext cx="540000" cy="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7235" y="5545470"/>
            <a:ext cx="1317074" cy="5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17319" t="15594" r="15277" b="8353"/>
          <a:stretch/>
        </p:blipFill>
        <p:spPr>
          <a:xfrm>
            <a:off x="8340748" y="5483135"/>
            <a:ext cx="678857" cy="5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t="31057" b="31605"/>
          <a:stretch/>
        </p:blipFill>
        <p:spPr>
          <a:xfrm>
            <a:off x="7904922" y="4855857"/>
            <a:ext cx="1126055" cy="4204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76" y="5519253"/>
            <a:ext cx="623077" cy="54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/>
          <a:srcRect l="20894" t="39447" r="19873" b="35362"/>
          <a:stretch/>
        </p:blipFill>
        <p:spPr>
          <a:xfrm>
            <a:off x="5653528" y="6296925"/>
            <a:ext cx="1122176" cy="3579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9579" y="6192179"/>
            <a:ext cx="804131" cy="54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3218" y="6136057"/>
            <a:ext cx="668624" cy="6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Merge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LSM Overview</a:t>
            </a:r>
          </a:p>
          <a:p>
            <a:pPr lvl="1"/>
            <a:r>
              <a:rPr lang="en-US" dirty="0"/>
              <a:t>Many KV-stores rely on LSM-trees as their storage engine </a:t>
            </a:r>
            <a:br>
              <a:rPr lang="en-US" dirty="0"/>
            </a:br>
            <a:r>
              <a:rPr lang="en-US" dirty="0"/>
              <a:t>(e.g., </a:t>
            </a:r>
            <a:r>
              <a:rPr lang="en-US" b="1" dirty="0" err="1">
                <a:solidFill>
                  <a:srgbClr val="7889FB"/>
                </a:solidFill>
              </a:rPr>
              <a:t>BigTable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DynamoDB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LevelDB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Riak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RocksDB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Cassandra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HBase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Approach: </a:t>
            </a:r>
            <a:r>
              <a:rPr lang="en-US" dirty="0"/>
              <a:t>Buffers writes in memory, flushes data as sorted runs to storage, </a:t>
            </a:r>
            <a:br>
              <a:rPr lang="en-US" dirty="0"/>
            </a:br>
            <a:r>
              <a:rPr lang="en-US" dirty="0"/>
              <a:t>merges runs into larger runs of next level (compaction)</a:t>
            </a:r>
          </a:p>
          <a:p>
            <a:pPr lvl="1"/>
            <a:endParaRPr lang="en-US" sz="700" dirty="0"/>
          </a:p>
          <a:p>
            <a:r>
              <a:rPr lang="en-US" dirty="0"/>
              <a:t>System Architecture </a:t>
            </a:r>
          </a:p>
          <a:p>
            <a:pPr lvl="1"/>
            <a:r>
              <a:rPr lang="en-US" dirty="0"/>
              <a:t>Writes in C0</a:t>
            </a:r>
          </a:p>
          <a:p>
            <a:pPr lvl="1"/>
            <a:r>
              <a:rPr lang="en-US" dirty="0"/>
              <a:t>Reads against </a:t>
            </a:r>
            <a:br>
              <a:rPr lang="en-US" dirty="0"/>
            </a:br>
            <a:r>
              <a:rPr lang="en-US" dirty="0"/>
              <a:t>C0 and C1 (w/ </a:t>
            </a:r>
            <a:br>
              <a:rPr lang="en-US" dirty="0"/>
            </a:br>
            <a:r>
              <a:rPr lang="en-US" dirty="0"/>
              <a:t>buffer for C1)</a:t>
            </a:r>
          </a:p>
          <a:p>
            <a:pPr lvl="1"/>
            <a:r>
              <a:rPr lang="en-US" dirty="0"/>
              <a:t>Compaction </a:t>
            </a:r>
            <a:br>
              <a:rPr lang="en-US" dirty="0"/>
            </a:br>
            <a:r>
              <a:rPr lang="en-US" dirty="0"/>
              <a:t>(rolling merge): </a:t>
            </a:r>
            <a:br>
              <a:rPr lang="en-US" dirty="0"/>
            </a:br>
            <a:r>
              <a:rPr lang="en-US" dirty="0"/>
              <a:t>sort, merge, </a:t>
            </a:r>
            <a:br>
              <a:rPr lang="en-US" dirty="0"/>
            </a:br>
            <a:r>
              <a:rPr lang="en-US" dirty="0"/>
              <a:t>including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deduplication</a:t>
            </a:r>
            <a:r>
              <a:rPr lang="en-US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245" y="813667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749259" y="656654"/>
            <a:ext cx="2568102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[Patrick E. O'Neil, Edward Cheng, Dieter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Gawlick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Elizabeth J. O'Neil: The Log-Structured Merge-Tree (LSM-Tree).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Acta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Inf. 1996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4844376" y="3365769"/>
            <a:ext cx="1293779" cy="768485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22634" y="3530767"/>
            <a:ext cx="783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writes </a:t>
            </a:r>
          </a:p>
        </p:txBody>
      </p:sp>
      <p:cxnSp>
        <p:nvCxnSpPr>
          <p:cNvPr id="9" name="Straight Arrow Connector 8"/>
          <p:cNvCxnSpPr>
            <a:stCxn id="8" idx="3"/>
          </p:cNvCxnSpPr>
          <p:nvPr/>
        </p:nvCxnSpPr>
        <p:spPr>
          <a:xfrm>
            <a:off x="4306475" y="3669267"/>
            <a:ext cx="372531" cy="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900793" y="4299624"/>
            <a:ext cx="484437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79014" y="3287947"/>
            <a:ext cx="1760707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in-memory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buffer (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 capacity 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16239" y="4948136"/>
            <a:ext cx="122568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on-disk storage (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20247" y="5466946"/>
            <a:ext cx="3424138" cy="321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C1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t+1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9119" y="3799900"/>
            <a:ext cx="783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reads </a:t>
            </a:r>
          </a:p>
        </p:txBody>
      </p:sp>
      <p:cxnSp>
        <p:nvCxnSpPr>
          <p:cNvPr id="20" name="Straight Arrow Connector 19"/>
          <p:cNvCxnSpPr>
            <a:stCxn id="19" idx="3"/>
          </p:cNvCxnSpPr>
          <p:nvPr/>
        </p:nvCxnSpPr>
        <p:spPr>
          <a:xfrm>
            <a:off x="4312960" y="3938400"/>
            <a:ext cx="372531" cy="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3"/>
          </p:cNvCxnSpPr>
          <p:nvPr/>
        </p:nvCxnSpPr>
        <p:spPr>
          <a:xfrm>
            <a:off x="4312960" y="3938400"/>
            <a:ext cx="366046" cy="604416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926731" y="4773035"/>
            <a:ext cx="2668624" cy="321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C1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25" name="Straight Arrow Connector 24"/>
          <p:cNvCxnSpPr>
            <a:stCxn id="24" idx="2"/>
            <a:endCxn id="16" idx="0"/>
          </p:cNvCxnSpPr>
          <p:nvPr/>
        </p:nvCxnSpPr>
        <p:spPr>
          <a:xfrm>
            <a:off x="5261043" y="5094048"/>
            <a:ext cx="371273" cy="372898"/>
          </a:xfrm>
          <a:prstGeom prst="straightConnector1">
            <a:avLst/>
          </a:prstGeom>
          <a:ln w="19050">
            <a:solidFill>
              <a:srgbClr val="7889FB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7" idx="3"/>
            <a:endCxn id="16" idx="0"/>
          </p:cNvCxnSpPr>
          <p:nvPr/>
        </p:nvCxnSpPr>
        <p:spPr>
          <a:xfrm>
            <a:off x="5491266" y="4134254"/>
            <a:ext cx="141050" cy="1332692"/>
          </a:xfrm>
          <a:prstGeom prst="straightConnector1">
            <a:avLst/>
          </a:prstGeom>
          <a:ln w="19050">
            <a:solidFill>
              <a:srgbClr val="7889FB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544766" y="4377446"/>
            <a:ext cx="154669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compaction</a:t>
            </a:r>
          </a:p>
        </p:txBody>
      </p:sp>
    </p:spTree>
    <p:extLst>
      <p:ext uri="{BB962C8B-B14F-4D97-AF65-F5344CB8AC3E}">
        <p14:creationId xmlns:p14="http://schemas.microsoft.com/office/powerpoint/2010/main" val="371877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/>
      <p:bldP spid="14" grpId="0"/>
      <p:bldP spid="16" grpId="0" animBg="1"/>
      <p:bldP spid="19" grpId="0"/>
      <p:bldP spid="24" grpId="0" animBg="1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Merge Trees,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LSM </a:t>
            </a:r>
            <a:r>
              <a:rPr lang="en-US" dirty="0" err="1"/>
              <a:t>Tiering</a:t>
            </a:r>
            <a:r>
              <a:rPr lang="en-US" dirty="0"/>
              <a:t> (write optimized)</a:t>
            </a:r>
          </a:p>
          <a:p>
            <a:pPr lvl="1"/>
            <a:r>
              <a:rPr lang="en-US" dirty="0"/>
              <a:t>Keep up to T-1 runs per level L</a:t>
            </a:r>
          </a:p>
          <a:p>
            <a:pPr lvl="1"/>
            <a:r>
              <a:rPr lang="en-US" dirty="0"/>
              <a:t>Merge all runs of L</a:t>
            </a:r>
            <a:r>
              <a:rPr lang="en-US" baseline="-25000" dirty="0"/>
              <a:t>i</a:t>
            </a:r>
            <a:r>
              <a:rPr lang="en-US" dirty="0"/>
              <a:t> into 1 run of L</a:t>
            </a:r>
            <a:r>
              <a:rPr lang="en-US" baseline="-25000" dirty="0"/>
              <a:t>i+1</a:t>
            </a:r>
          </a:p>
          <a:p>
            <a:pPr lvl="2"/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2"/>
            <a:r>
              <a:rPr lang="en-US" dirty="0"/>
              <a:t>L3</a:t>
            </a:r>
          </a:p>
          <a:p>
            <a:pPr lvl="1"/>
            <a:endParaRPr lang="en-US" dirty="0"/>
          </a:p>
          <a:p>
            <a:r>
              <a:rPr lang="en-US" dirty="0"/>
              <a:t>LSM Leveling (read optimized)</a:t>
            </a:r>
          </a:p>
          <a:p>
            <a:pPr lvl="1"/>
            <a:r>
              <a:rPr lang="en-US" dirty="0"/>
              <a:t>Keep 1 run per level L</a:t>
            </a:r>
          </a:p>
          <a:p>
            <a:pPr lvl="1"/>
            <a:r>
              <a:rPr lang="en-US" dirty="0"/>
              <a:t>Merge run of Li with Li+1</a:t>
            </a:r>
          </a:p>
          <a:p>
            <a:pPr lvl="2"/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2"/>
            <a:r>
              <a:rPr lang="en-US" dirty="0"/>
              <a:t>L3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770" y="4535461"/>
            <a:ext cx="1044716" cy="584805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682937" y="4451130"/>
            <a:ext cx="205254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Niv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Dayan: Log-Structured-Merge Trees,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Comp115 guest lecture,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201" y="1449964"/>
            <a:ext cx="3361385" cy="28189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86789" y="1284593"/>
            <a:ext cx="97276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write-optimized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92892" y="2370851"/>
            <a:ext cx="97276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read-optimized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44365" y="2393004"/>
            <a:ext cx="58366" cy="25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8398" y="2389760"/>
            <a:ext cx="58366" cy="25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42159" y="2396245"/>
            <a:ext cx="58366" cy="25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54090" y="2723746"/>
            <a:ext cx="216000" cy="25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13495" y="2720503"/>
            <a:ext cx="216000" cy="25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82627" y="2726987"/>
            <a:ext cx="216000" cy="25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50846" y="3051244"/>
            <a:ext cx="648000" cy="25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7997" y="3057729"/>
            <a:ext cx="648000" cy="25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35420" y="3054485"/>
            <a:ext cx="648000" cy="25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15184" y="2694560"/>
            <a:ext cx="832082" cy="321875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147266" y="2850204"/>
            <a:ext cx="918896" cy="185688"/>
          </a:xfrm>
          <a:prstGeom prst="straightConnector1">
            <a:avLst/>
          </a:prstGeom>
          <a:ln w="19050">
            <a:solidFill>
              <a:srgbClr val="7889FB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60573" y="4714676"/>
            <a:ext cx="216000" cy="25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67059" y="5061630"/>
            <a:ext cx="648000" cy="25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63815" y="5379401"/>
            <a:ext cx="1944000" cy="25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71540" y="5369569"/>
            <a:ext cx="248505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Stratos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Idreos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Mark Callaghan: Key-Value Storage Engines (Tutorial),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2020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207" y="5410271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195866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Databases (</a:t>
            </a:r>
            <a:r>
              <a:rPr lang="en-US" dirty="0" err="1"/>
              <a:t>DBaaS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  <a:r>
              <a:rPr lang="en-US" dirty="0" err="1"/>
              <a:t>DBaaS</a:t>
            </a:r>
            <a:endParaRPr lang="en-US" dirty="0"/>
          </a:p>
          <a:p>
            <a:pPr lvl="1"/>
            <a:r>
              <a:rPr lang="en-US" dirty="0"/>
              <a:t>Simplified setup, maintenance, tuning  and auto scaling</a:t>
            </a:r>
          </a:p>
          <a:p>
            <a:pPr lvl="1"/>
            <a:r>
              <a:rPr lang="en-US" dirty="0"/>
              <a:t>Multi-tenant systems (scalability, learning opportunities)</a:t>
            </a:r>
          </a:p>
          <a:p>
            <a:pPr lvl="1"/>
            <a:r>
              <a:rPr lang="en-US" dirty="0"/>
              <a:t>Different types based on workload (OLTP vs OLAP)</a:t>
            </a:r>
          </a:p>
          <a:p>
            <a:pPr lvl="1"/>
            <a:endParaRPr lang="en-US" dirty="0"/>
          </a:p>
          <a:p>
            <a:r>
              <a:rPr lang="en-US" dirty="0"/>
              <a:t>Elastic Data Warehouses</a:t>
            </a:r>
          </a:p>
          <a:p>
            <a:pPr lvl="1"/>
            <a:r>
              <a:rPr lang="en-US" dirty="0"/>
              <a:t>Motivation: Intersection of data warehousing (</a:t>
            </a:r>
            <a:r>
              <a:rPr lang="en-US" b="1" dirty="0">
                <a:solidFill>
                  <a:srgbClr val="7889FB"/>
                </a:solidFill>
              </a:rPr>
              <a:t>02 DWH, ETL, SQL/OLAP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cloud computing (</a:t>
            </a:r>
            <a:r>
              <a:rPr lang="en-US" b="1" dirty="0">
                <a:solidFill>
                  <a:srgbClr val="7889FB"/>
                </a:solidFill>
              </a:rPr>
              <a:t>07/08 Cloud Computing</a:t>
            </a:r>
            <a:r>
              <a:rPr lang="en-US" dirty="0"/>
              <a:t>), Distributed Storage (</a:t>
            </a:r>
            <a:r>
              <a:rPr lang="en-US" b="1" dirty="0">
                <a:solidFill>
                  <a:srgbClr val="7889FB"/>
                </a:solidFill>
              </a:rPr>
              <a:t>09 today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Example Systems</a:t>
            </a:r>
          </a:p>
          <a:p>
            <a:pPr lvl="2"/>
            <a:r>
              <a:rPr lang="en-US" b="1" dirty="0"/>
              <a:t>#1</a:t>
            </a:r>
            <a:r>
              <a:rPr lang="en-US" dirty="0"/>
              <a:t> Snowflake</a:t>
            </a:r>
          </a:p>
          <a:p>
            <a:pPr lvl="2"/>
            <a:r>
              <a:rPr lang="en-US" b="1" dirty="0"/>
              <a:t>#2</a:t>
            </a:r>
            <a:r>
              <a:rPr lang="en-US" dirty="0"/>
              <a:t> Google </a:t>
            </a:r>
            <a:r>
              <a:rPr lang="en-US" dirty="0" err="1"/>
              <a:t>BigQuery</a:t>
            </a:r>
            <a:r>
              <a:rPr lang="en-US" dirty="0"/>
              <a:t> (</a:t>
            </a:r>
            <a:r>
              <a:rPr lang="en-US" dirty="0" err="1"/>
              <a:t>Dremel</a:t>
            </a:r>
            <a:r>
              <a:rPr lang="en-US" dirty="0"/>
              <a:t>)</a:t>
            </a:r>
          </a:p>
          <a:p>
            <a:pPr lvl="2"/>
            <a:r>
              <a:rPr lang="en-US" b="1" dirty="0"/>
              <a:t>#3</a:t>
            </a:r>
            <a:r>
              <a:rPr lang="en-US" dirty="0"/>
              <a:t> Amazon Redshift</a:t>
            </a:r>
          </a:p>
          <a:p>
            <a:pPr lvl="2"/>
            <a:r>
              <a:rPr lang="en-US" dirty="0"/>
              <a:t>Azure SQL Data Warehouse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500" y="1290200"/>
            <a:ext cx="1255252" cy="627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559" y="1196870"/>
            <a:ext cx="1235738" cy="52642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91727" y="1810447"/>
            <a:ext cx="1133731" cy="771336"/>
            <a:chOff x="7191727" y="5406333"/>
            <a:chExt cx="1133731" cy="77133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428" y="5701708"/>
              <a:ext cx="951922" cy="47596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191727" y="5406333"/>
              <a:ext cx="1133731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Microsoft</a:t>
              </a:r>
            </a:p>
          </p:txBody>
        </p:sp>
      </p:grpSp>
      <p:sp>
        <p:nvSpPr>
          <p:cNvPr id="10" name="Right Brace 9"/>
          <p:cNvSpPr/>
          <p:nvPr/>
        </p:nvSpPr>
        <p:spPr>
          <a:xfrm>
            <a:off x="5516143" y="4350054"/>
            <a:ext cx="320453" cy="1243351"/>
          </a:xfrm>
          <a:prstGeom prst="rightBrace">
            <a:avLst/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28425" y="4361836"/>
            <a:ext cx="2568102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Commonalities: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SQL,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 stores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on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 store / DFS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elastic cloud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scaling </a:t>
            </a:r>
          </a:p>
        </p:txBody>
      </p:sp>
    </p:spTree>
    <p:extLst>
      <p:ext uri="{BB962C8B-B14F-4D97-AF65-F5344CB8AC3E}">
        <p14:creationId xmlns:p14="http://schemas.microsoft.com/office/powerpoint/2010/main" val="7026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Snowflake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  <a:r>
              <a:rPr lang="en-US" b="0" dirty="0"/>
              <a:t>(</a:t>
            </a:r>
            <a:r>
              <a:rPr lang="en-US" b="0" dirty="0" err="1"/>
              <a:t>impl</a:t>
            </a:r>
            <a:r>
              <a:rPr lang="en-US" b="0" dirty="0"/>
              <a:t> started late 2012)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Enterprise-ready DWH solution for the cloud</a:t>
            </a:r>
            <a:r>
              <a:rPr lang="en-US" dirty="0"/>
              <a:t> (elasticity, semi-structured)</a:t>
            </a:r>
          </a:p>
          <a:p>
            <a:pPr lvl="1"/>
            <a:r>
              <a:rPr lang="en-US" dirty="0"/>
              <a:t>Pure SaaS experience, high availability, cost efficient </a:t>
            </a:r>
          </a:p>
          <a:p>
            <a:pPr lvl="1"/>
            <a:endParaRPr lang="en-US" sz="700" dirty="0"/>
          </a:p>
          <a:p>
            <a:r>
              <a:rPr lang="en-US" dirty="0"/>
              <a:t>Cloud Services</a:t>
            </a:r>
          </a:p>
          <a:p>
            <a:pPr lvl="1"/>
            <a:r>
              <a:rPr lang="en-US" dirty="0"/>
              <a:t>Manage virtual DHWs, </a:t>
            </a:r>
            <a:br>
              <a:rPr lang="en-US" dirty="0"/>
            </a:br>
            <a:r>
              <a:rPr lang="en-US" dirty="0"/>
              <a:t>TXs, and queries</a:t>
            </a:r>
          </a:p>
          <a:p>
            <a:pPr lvl="1"/>
            <a:r>
              <a:rPr lang="en-US" dirty="0"/>
              <a:t>Meta data and catalogs</a:t>
            </a:r>
          </a:p>
          <a:p>
            <a:pPr lvl="1"/>
            <a:endParaRPr lang="en-US" sz="300" dirty="0"/>
          </a:p>
          <a:p>
            <a:r>
              <a:rPr lang="en-US" dirty="0"/>
              <a:t>Virtual Warehouses</a:t>
            </a:r>
          </a:p>
          <a:p>
            <a:pPr lvl="1"/>
            <a:r>
              <a:rPr lang="en-US" dirty="0"/>
              <a:t>Query execution in EC2</a:t>
            </a:r>
          </a:p>
          <a:p>
            <a:pPr lvl="1"/>
            <a:r>
              <a:rPr lang="en-US" dirty="0"/>
              <a:t>Caching/intermediates</a:t>
            </a:r>
          </a:p>
          <a:p>
            <a:pPr lvl="1"/>
            <a:endParaRPr lang="en-US" sz="300" dirty="0"/>
          </a:p>
          <a:p>
            <a:r>
              <a:rPr lang="en-US" dirty="0"/>
              <a:t>Data Storage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Storage in AWS S3</a:t>
            </a:r>
          </a:p>
          <a:p>
            <a:pPr lvl="1"/>
            <a:r>
              <a:rPr lang="en-US" dirty="0"/>
              <a:t>PAX / hybrid </a:t>
            </a:r>
            <a:r>
              <a:rPr lang="en-US" b="1" dirty="0">
                <a:solidFill>
                  <a:schemeClr val="accent1"/>
                </a:solidFill>
              </a:rPr>
              <a:t>columnar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Min-max pruning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395" y="781910"/>
            <a:ext cx="49755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188060" y="722274"/>
            <a:ext cx="2110899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Benoît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Dageville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al.: The Snowflake Elastic Data Warehouse.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372" y="2593162"/>
            <a:ext cx="5160451" cy="3698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204" y="2174173"/>
            <a:ext cx="1543121" cy="37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6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Google </a:t>
            </a:r>
            <a:r>
              <a:rPr lang="en-US" dirty="0" err="1"/>
              <a:t>BigQuery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</a:t>
            </a:r>
            <a:r>
              <a:rPr lang="en-US" dirty="0" err="1"/>
              <a:t>Dremel</a:t>
            </a:r>
            <a:endParaRPr lang="en-US" dirty="0"/>
          </a:p>
          <a:p>
            <a:pPr lvl="1"/>
            <a:r>
              <a:rPr lang="en-US" dirty="0"/>
              <a:t>Scalable and fast </a:t>
            </a:r>
            <a:r>
              <a:rPr lang="en-US" b="1" dirty="0">
                <a:solidFill>
                  <a:srgbClr val="7889FB"/>
                </a:solidFill>
              </a:rPr>
              <a:t>in-situ analysis of read-only nested data </a:t>
            </a:r>
            <a:r>
              <a:rPr lang="en-US" dirty="0"/>
              <a:t>(DFS, </a:t>
            </a:r>
            <a:r>
              <a:rPr lang="en-US" dirty="0" err="1"/>
              <a:t>BigTable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Data model:</a:t>
            </a:r>
            <a:r>
              <a:rPr lang="en-US" dirty="0"/>
              <a:t> protocol buffers - strongly-typed nested records</a:t>
            </a:r>
          </a:p>
          <a:p>
            <a:pPr lvl="1"/>
            <a:r>
              <a:rPr lang="en-US" b="1" dirty="0"/>
              <a:t>Storage model: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columnar storage of nested data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(efficient splitting and assembly records)</a:t>
            </a:r>
          </a:p>
          <a:p>
            <a:pPr lvl="1"/>
            <a:r>
              <a:rPr lang="en-US" dirty="0"/>
              <a:t>Query execution via </a:t>
            </a:r>
            <a:r>
              <a:rPr lang="en-US" b="1" dirty="0">
                <a:solidFill>
                  <a:schemeClr val="accent1"/>
                </a:solidFill>
              </a:rPr>
              <a:t>multi-level serving tree</a:t>
            </a:r>
          </a:p>
          <a:p>
            <a:pPr lvl="1"/>
            <a:endParaRPr lang="en-US" sz="700" dirty="0"/>
          </a:p>
          <a:p>
            <a:r>
              <a:rPr lang="en-US" dirty="0" err="1"/>
              <a:t>BigQuery</a:t>
            </a:r>
            <a:r>
              <a:rPr lang="en-US" dirty="0"/>
              <a:t> System Architecture</a:t>
            </a:r>
          </a:p>
          <a:p>
            <a:pPr lvl="1"/>
            <a:r>
              <a:rPr lang="en-US" dirty="0"/>
              <a:t>Public </a:t>
            </a:r>
            <a:r>
              <a:rPr lang="en-US" dirty="0" err="1"/>
              <a:t>impl</a:t>
            </a:r>
            <a:r>
              <a:rPr lang="en-US" dirty="0"/>
              <a:t> of internal </a:t>
            </a:r>
            <a:r>
              <a:rPr lang="en-US" dirty="0" err="1"/>
              <a:t>Dremel</a:t>
            </a:r>
            <a:r>
              <a:rPr lang="en-US" dirty="0"/>
              <a:t> system (2012)</a:t>
            </a:r>
          </a:p>
          <a:p>
            <a:pPr lvl="1"/>
            <a:r>
              <a:rPr lang="en-US" dirty="0"/>
              <a:t>SQL over structured, nested data (OLAP, BI)</a:t>
            </a:r>
          </a:p>
          <a:p>
            <a:pPr lvl="1"/>
            <a:r>
              <a:rPr lang="en-US" b="1" dirty="0"/>
              <a:t>Extensions:</a:t>
            </a:r>
            <a:r>
              <a:rPr lang="en-US" dirty="0"/>
              <a:t> web </a:t>
            </a:r>
            <a:r>
              <a:rPr lang="en-US" dirty="0" err="1"/>
              <a:t>Uis</a:t>
            </a:r>
            <a:r>
              <a:rPr lang="en-US" dirty="0"/>
              <a:t>, REST APIs and ML </a:t>
            </a:r>
          </a:p>
          <a:p>
            <a:pPr lvl="1"/>
            <a:r>
              <a:rPr lang="en-US" b="1" dirty="0"/>
              <a:t>Data storage:</a:t>
            </a:r>
            <a:r>
              <a:rPr lang="en-US" dirty="0"/>
              <a:t> Colossus (</a:t>
            </a:r>
            <a:r>
              <a:rPr lang="en-US" b="1" dirty="0" err="1">
                <a:solidFill>
                  <a:schemeClr val="accent1"/>
                </a:solidFill>
              </a:rPr>
              <a:t>NextGen</a:t>
            </a:r>
            <a:r>
              <a:rPr lang="en-US" b="1" dirty="0">
                <a:solidFill>
                  <a:schemeClr val="accent1"/>
                </a:solidFill>
              </a:rPr>
              <a:t> GFS</a:t>
            </a:r>
            <a:r>
              <a:rPr lang="en-US" dirty="0"/>
              <a:t>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216" y="771971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740588" y="722274"/>
            <a:ext cx="2558372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[Sergey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Melnik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Dremel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Interactive Analysis of Web-Scale Datasets.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3(1) 2010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094" y="2132714"/>
            <a:ext cx="1347018" cy="15225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221" y="2426994"/>
            <a:ext cx="1186800" cy="12044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137" y="3863039"/>
            <a:ext cx="3279592" cy="21665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176" y="5402308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948560" y="5426477"/>
            <a:ext cx="3570051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[Kazunori Sato: An Inside Look at Google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BigQuery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Google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BigQuery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White Paper 2012.]</a:t>
            </a:r>
          </a:p>
        </p:txBody>
      </p:sp>
    </p:spTree>
    <p:extLst>
      <p:ext uri="{BB962C8B-B14F-4D97-AF65-F5344CB8AC3E}">
        <p14:creationId xmlns:p14="http://schemas.microsoft.com/office/powerpoint/2010/main" val="314859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Outline Part B:</a:t>
            </a:r>
            <a:br>
              <a:rPr lang="en-US" dirty="0"/>
            </a:br>
            <a:r>
              <a:rPr lang="en-US" dirty="0"/>
              <a:t>Large-Scale Data Management and Analysis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4926" y="5372100"/>
            <a:ext cx="6505575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08 Cloud Computing Fundamentals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4923" y="4714919"/>
            <a:ext cx="6505575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09 Cloud Resource Management and Scheduling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04926" y="3790100"/>
            <a:ext cx="6505574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10 Distributed Data Storage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04924" y="3124041"/>
            <a:ext cx="6505575" cy="552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11 Distributed Data-Parallel Computation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4926" y="1962150"/>
            <a:ext cx="3143249" cy="7780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12 Distributed Stream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7251" y="1962150"/>
            <a:ext cx="3143249" cy="7780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13 Distributed Machine Learning Systems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1413" y="3052183"/>
            <a:ext cx="6717640" cy="1348857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1410" y="4645191"/>
            <a:ext cx="6714770" cy="1348857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53" y="3407435"/>
            <a:ext cx="114965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Compute/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006" y="5121210"/>
            <a:ext cx="114965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Infra</a:t>
            </a:r>
          </a:p>
        </p:txBody>
      </p:sp>
    </p:spTree>
    <p:extLst>
      <p:ext uri="{BB962C8B-B14F-4D97-AF65-F5344CB8AC3E}">
        <p14:creationId xmlns:p14="http://schemas.microsoft.com/office/powerpoint/2010/main" val="53154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  <p:bldP spid="3" grpId="0" animBg="1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14" y="2587555"/>
            <a:ext cx="3564640" cy="3647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Amazon Redshift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  <a:r>
              <a:rPr lang="en-US" b="0" dirty="0"/>
              <a:t>(release 02/2013)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Simplicity and cost-effectiveness</a:t>
            </a:r>
            <a:br>
              <a:rPr lang="en-US" dirty="0"/>
            </a:br>
            <a:r>
              <a:rPr lang="en-US" dirty="0"/>
              <a:t>(fully-managed DWH at petabyte scale)</a:t>
            </a:r>
          </a:p>
          <a:p>
            <a:pPr lvl="1"/>
            <a:endParaRPr lang="en-US" sz="700" dirty="0"/>
          </a:p>
          <a:p>
            <a:r>
              <a:rPr lang="en-US" dirty="0"/>
              <a:t>System Architecture</a:t>
            </a:r>
          </a:p>
          <a:p>
            <a:pPr lvl="1"/>
            <a:r>
              <a:rPr lang="en-US" b="1" dirty="0"/>
              <a:t>Data plane:</a:t>
            </a:r>
            <a:r>
              <a:rPr lang="en-US" dirty="0"/>
              <a:t> data storage and SQL execution</a:t>
            </a:r>
          </a:p>
          <a:p>
            <a:pPr lvl="1"/>
            <a:r>
              <a:rPr lang="en-US" b="1" dirty="0"/>
              <a:t>Control plane:</a:t>
            </a:r>
            <a:r>
              <a:rPr lang="en-US" dirty="0"/>
              <a:t> workflows for monitoring, </a:t>
            </a:r>
            <a:br>
              <a:rPr lang="en-US" dirty="0"/>
            </a:br>
            <a:r>
              <a:rPr lang="en-US" dirty="0"/>
              <a:t>and managing databases, AWS services</a:t>
            </a:r>
          </a:p>
          <a:p>
            <a:pPr lvl="1"/>
            <a:endParaRPr lang="en-US" sz="700" dirty="0"/>
          </a:p>
          <a:p>
            <a:r>
              <a:rPr lang="en-US" dirty="0"/>
              <a:t>Data Plane</a:t>
            </a:r>
          </a:p>
          <a:p>
            <a:pPr lvl="1"/>
            <a:r>
              <a:rPr lang="en-US" dirty="0"/>
              <a:t>Initial engine licensed from </a:t>
            </a:r>
            <a:r>
              <a:rPr lang="en-US" dirty="0" err="1"/>
              <a:t>ParAccel</a:t>
            </a:r>
            <a:endParaRPr lang="en-US" dirty="0"/>
          </a:p>
          <a:p>
            <a:pPr lvl="1"/>
            <a:r>
              <a:rPr lang="en-US" dirty="0"/>
              <a:t>Leader node + sliced compute nodes </a:t>
            </a:r>
            <a:br>
              <a:rPr lang="en-US" dirty="0"/>
            </a:br>
            <a:r>
              <a:rPr lang="en-US" dirty="0"/>
              <a:t>in </a:t>
            </a:r>
            <a:r>
              <a:rPr lang="en-US" b="1" dirty="0">
                <a:solidFill>
                  <a:schemeClr val="accent1"/>
                </a:solidFill>
              </a:rPr>
              <a:t>EC2</a:t>
            </a:r>
            <a:r>
              <a:rPr lang="en-US" dirty="0"/>
              <a:t> (with </a:t>
            </a:r>
            <a:r>
              <a:rPr lang="en-US" b="1" dirty="0">
                <a:solidFill>
                  <a:schemeClr val="accent1"/>
                </a:solidFill>
              </a:rPr>
              <a:t>local storage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Replication across nodes + </a:t>
            </a:r>
            <a:r>
              <a:rPr lang="en-US" b="1" dirty="0">
                <a:solidFill>
                  <a:schemeClr val="accent1"/>
                </a:solidFill>
              </a:rPr>
              <a:t>S3 backup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Query compilation </a:t>
            </a:r>
            <a:r>
              <a:rPr lang="en-US" dirty="0"/>
              <a:t>in C++ code</a:t>
            </a:r>
          </a:p>
          <a:p>
            <a:pPr lvl="1"/>
            <a:r>
              <a:rPr lang="en-US" dirty="0"/>
              <a:t>Support for </a:t>
            </a:r>
            <a:r>
              <a:rPr lang="en-US" b="1" dirty="0">
                <a:solidFill>
                  <a:schemeClr val="accent1"/>
                </a:solidFill>
              </a:rPr>
              <a:t>flat and nested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182" y="781505"/>
            <a:ext cx="497488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760466" y="722274"/>
            <a:ext cx="2558372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[Anurag Gupta et al.: Amazon Redshift and the Case for Simpler Data Warehouses.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182" y="1670649"/>
            <a:ext cx="497488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964956" y="1487516"/>
            <a:ext cx="2370305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Mengchu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Cai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al.: Integrated Querying of SQL database data and S3 data in Amazon Redshift.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IEEE Data Eng. Bull.  41(2)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2169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Lakehouse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Lake</a:t>
            </a:r>
          </a:p>
          <a:p>
            <a:pPr lvl="1"/>
            <a:r>
              <a:rPr lang="en-US" dirty="0"/>
              <a:t>Collection of structured, semi and</a:t>
            </a:r>
          </a:p>
          <a:p>
            <a:pPr marL="457200" lvl="1" indent="0">
              <a:buNone/>
            </a:pPr>
            <a:r>
              <a:rPr lang="en-US" dirty="0"/>
              <a:t>unstructured data, </a:t>
            </a:r>
            <a:r>
              <a:rPr lang="en-US" b="1" dirty="0">
                <a:solidFill>
                  <a:schemeClr val="accent1"/>
                </a:solidFill>
              </a:rPr>
              <a:t>schema-on-read</a:t>
            </a:r>
          </a:p>
          <a:p>
            <a:r>
              <a:rPr lang="en-US" dirty="0"/>
              <a:t>Delta Lake </a:t>
            </a:r>
          </a:p>
          <a:p>
            <a:pPr lvl="1"/>
            <a:r>
              <a:rPr lang="en-US" dirty="0"/>
              <a:t>A storage layer sits on top of data lake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ACID transactions</a:t>
            </a:r>
            <a:r>
              <a:rPr lang="en-US" dirty="0"/>
              <a:t>, schema enforcement</a:t>
            </a:r>
          </a:p>
          <a:p>
            <a:pPr marL="457200" lvl="1" indent="0">
              <a:buNone/>
            </a:pPr>
            <a:r>
              <a:rPr lang="en-US" dirty="0"/>
              <a:t> schema evolution, meta handling, time travel</a:t>
            </a:r>
          </a:p>
          <a:p>
            <a:pPr lvl="1"/>
            <a:endParaRPr lang="en-US" sz="700" dirty="0"/>
          </a:p>
          <a:p>
            <a:r>
              <a:rPr lang="en-US" dirty="0"/>
              <a:t>Lakehouse</a:t>
            </a:r>
          </a:p>
          <a:p>
            <a:pPr lvl="1"/>
            <a:r>
              <a:rPr lang="en-US" dirty="0"/>
              <a:t>Extends delta lake for BI &amp; ML workloads</a:t>
            </a:r>
          </a:p>
          <a:p>
            <a:pPr lvl="1"/>
            <a:r>
              <a:rPr lang="en-US" dirty="0"/>
              <a:t>Hybrid architecture for structured and</a:t>
            </a:r>
          </a:p>
          <a:p>
            <a:pPr marL="457200" lvl="1" indent="0">
              <a:buNone/>
            </a:pPr>
            <a:r>
              <a:rPr lang="en-US" dirty="0"/>
              <a:t> semi-structured data processing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Delta lake (open source project)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Databricks Lakehouse platform, MS Azure Synapse</a:t>
            </a:r>
          </a:p>
          <a:p>
            <a:pPr lvl="1"/>
            <a:endParaRPr lang="en-US" sz="7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Lakehouse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65786-2A7A-2743-E7B4-804B4CC52A11}"/>
              </a:ext>
            </a:extLst>
          </p:cNvPr>
          <p:cNvSpPr txBox="1"/>
          <p:nvPr/>
        </p:nvSpPr>
        <p:spPr>
          <a:xfrm>
            <a:off x="5181600" y="755146"/>
            <a:ext cx="2982414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Matei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Zahari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et. al, Lakehouse: A New Generation of Open Platforms that Unify Data Warehousing and Advanced Analytics. 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CIDR 2021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76C32B-089A-DA48-E01A-BA7F7B1B0B98}"/>
              </a:ext>
            </a:extLst>
          </p:cNvPr>
          <p:cNvSpPr txBox="1"/>
          <p:nvPr/>
        </p:nvSpPr>
        <p:spPr>
          <a:xfrm>
            <a:off x="5181600" y="1685152"/>
            <a:ext cx="2982414" cy="738664"/>
          </a:xfrm>
          <a:prstGeom prst="rect">
            <a:avLst/>
          </a:prstGeom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Alkis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Simitsis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et. al., The History, Present, and Future of ETL Technology,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DOLAP 2023]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E8AAB5-EAB5-92C9-7D7E-3EA6F3E4A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451" y="623628"/>
            <a:ext cx="559079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B9A50A-2AA4-F1AE-F6ED-650E9E0A5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800" y="1585574"/>
            <a:ext cx="560730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8A5DBB-BDDF-6496-DA11-4C6C4141C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277"/>
          <a:stretch/>
        </p:blipFill>
        <p:spPr>
          <a:xfrm>
            <a:off x="6085459" y="2650950"/>
            <a:ext cx="2802001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5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Object Stores and Distributed File Systems</a:t>
            </a:r>
          </a:p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</a:p>
          <a:p>
            <a:pPr lvl="1"/>
            <a:endParaRPr lang="en-US" dirty="0"/>
          </a:p>
          <a:p>
            <a:r>
              <a:rPr lang="en-US" dirty="0"/>
              <a:t>Next Lectures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11 Distributed, Data-Parallel Computation </a:t>
            </a:r>
            <a:r>
              <a:rPr lang="en-US" dirty="0">
                <a:solidFill>
                  <a:schemeClr val="tx1"/>
                </a:solidFill>
              </a:rPr>
              <a:t>[Jan 12]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12 Distributed Stream Processing </a:t>
            </a:r>
            <a:r>
              <a:rPr lang="en-US" dirty="0">
                <a:solidFill>
                  <a:schemeClr val="tx1"/>
                </a:solidFill>
              </a:rPr>
              <a:t>[Jan 19]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13 Distributed Machine Learning Systems</a:t>
            </a:r>
            <a:r>
              <a:rPr lang="en-US" dirty="0">
                <a:solidFill>
                  <a:schemeClr val="tx1"/>
                </a:solidFill>
              </a:rPr>
              <a:t> [Jan 19]</a:t>
            </a:r>
          </a:p>
        </p:txBody>
      </p:sp>
    </p:spTree>
    <p:extLst>
      <p:ext uri="{BB962C8B-B14F-4D97-AF65-F5344CB8AC3E}">
        <p14:creationId xmlns:p14="http://schemas.microsoft.com/office/powerpoint/2010/main" val="107839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Object Stores and Distributed File Systems</a:t>
            </a:r>
          </a:p>
          <a:p>
            <a:r>
              <a:rPr lang="en-US" dirty="0">
                <a:solidFill>
                  <a:schemeClr val="tx1"/>
                </a:solidFill>
              </a:rPr>
              <a:t>Key-Value Stores and Cloud DBMS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35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Distributed Data Storage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Recap: Distributed DBS (</a:t>
            </a:r>
            <a:r>
              <a:rPr lang="en-US" dirty="0">
                <a:solidFill>
                  <a:srgbClr val="7889FB"/>
                </a:solidFill>
              </a:rPr>
              <a:t>03 Replication, </a:t>
            </a:r>
            <a:r>
              <a:rPr lang="en-US" dirty="0" err="1">
                <a:solidFill>
                  <a:srgbClr val="7889FB"/>
                </a:solidFill>
              </a:rPr>
              <a:t>MoM</a:t>
            </a:r>
            <a:r>
              <a:rPr lang="en-US" dirty="0">
                <a:solidFill>
                  <a:srgbClr val="7889FB"/>
                </a:solidFill>
              </a:rPr>
              <a:t>, and EAI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Distributed DB:</a:t>
            </a:r>
            <a:r>
              <a:rPr lang="en-US" dirty="0"/>
              <a:t> Virtual (logical) DB, appears like a</a:t>
            </a:r>
            <a:br>
              <a:rPr lang="en-US" dirty="0"/>
            </a:br>
            <a:r>
              <a:rPr lang="en-US" dirty="0"/>
              <a:t>local DB but consists of multiple physical DBs</a:t>
            </a:r>
          </a:p>
          <a:p>
            <a:pPr lvl="1"/>
            <a:r>
              <a:rPr lang="en-US" dirty="0"/>
              <a:t>Components for global query processing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Virtual DBS</a:t>
            </a:r>
            <a:r>
              <a:rPr lang="en-US" dirty="0"/>
              <a:t> (homo.) vs </a:t>
            </a:r>
            <a:r>
              <a:rPr lang="en-US" b="1" dirty="0">
                <a:solidFill>
                  <a:schemeClr val="accent1"/>
                </a:solidFill>
              </a:rPr>
              <a:t>federated DBS</a:t>
            </a:r>
            <a:r>
              <a:rPr lang="en-US" dirty="0"/>
              <a:t> (hetero.)</a:t>
            </a:r>
          </a:p>
          <a:p>
            <a:pPr lvl="1"/>
            <a:endParaRPr lang="en-US" sz="1200" dirty="0"/>
          </a:p>
          <a:p>
            <a:r>
              <a:rPr lang="en-US" dirty="0"/>
              <a:t>Cloud and Distributed Data Storage </a:t>
            </a:r>
          </a:p>
          <a:p>
            <a:pPr lvl="1"/>
            <a:r>
              <a:rPr lang="en-US" b="1" dirty="0"/>
              <a:t>Motivation: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size </a:t>
            </a:r>
            <a:r>
              <a:rPr lang="en-US" dirty="0">
                <a:solidFill>
                  <a:schemeClr val="tx1"/>
                </a:solidFill>
              </a:rPr>
              <a:t>(large-scale)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semi-structured</a:t>
            </a:r>
            <a:r>
              <a:rPr lang="en-US" dirty="0"/>
              <a:t>/nested , </a:t>
            </a:r>
            <a:r>
              <a:rPr lang="en-US" b="1" dirty="0">
                <a:solidFill>
                  <a:schemeClr val="accent1"/>
                </a:solidFill>
              </a:rPr>
              <a:t>fault tolerance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#1 </a:t>
            </a:r>
            <a:r>
              <a:rPr lang="en-US" b="1" dirty="0">
                <a:solidFill>
                  <a:srgbClr val="7889FB"/>
                </a:solidFill>
              </a:rPr>
              <a:t>Cloud and Distributed Storage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Block storage:</a:t>
            </a:r>
            <a:r>
              <a:rPr lang="en-US" dirty="0"/>
              <a:t> files split into blocks, read/write (e.g., SAN, AWS EBS)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Object storage:</a:t>
            </a:r>
            <a:r>
              <a:rPr lang="en-US" dirty="0"/>
              <a:t> objects of limited size (e.g., 5TB), get/put (e.g., AWS S3)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Distributed file systems:</a:t>
            </a:r>
            <a:r>
              <a:rPr lang="en-US" dirty="0"/>
              <a:t> file system on block/object stores (NFS, HDFS)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#2</a:t>
            </a:r>
            <a:r>
              <a:rPr lang="en-US" b="1" dirty="0">
                <a:solidFill>
                  <a:srgbClr val="7889FB"/>
                </a:solidFill>
              </a:rPr>
              <a:t> Database as a Service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NoSQL stores:</a:t>
            </a:r>
            <a:r>
              <a:rPr lang="en-US" dirty="0"/>
              <a:t> Key-value stores, document stores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Cloud DBMSs</a:t>
            </a:r>
            <a:r>
              <a:rPr lang="en-US" dirty="0"/>
              <a:t> (SQL, for OLTP and OLAP workloads)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318211" y="987907"/>
            <a:ext cx="2569555" cy="1914125"/>
            <a:chOff x="6318211" y="676620"/>
            <a:chExt cx="2569555" cy="1914125"/>
          </a:xfrm>
        </p:grpSpPr>
        <p:sp>
          <p:nvSpPr>
            <p:cNvPr id="9" name="Rectangle 8"/>
            <p:cNvSpPr/>
            <p:nvPr/>
          </p:nvSpPr>
          <p:spPr>
            <a:xfrm>
              <a:off x="7224765" y="1409719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18211" y="2027985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59229" y="2198859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234623" y="2009617"/>
              <a:ext cx="653143" cy="391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  <a:r>
                <a:rPr lang="en-US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cxnSp>
          <p:nvCxnSpPr>
            <p:cNvPr id="13" name="Gerade Verbindung mit Pfeil 6"/>
            <p:cNvCxnSpPr>
              <a:endCxn id="9" idx="0"/>
            </p:cNvCxnSpPr>
            <p:nvPr/>
          </p:nvCxnSpPr>
          <p:spPr bwMode="auto">
            <a:xfrm>
              <a:off x="7551336" y="1065125"/>
              <a:ext cx="1" cy="34459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4" name="Gerade Verbindung mit Pfeil 6"/>
            <p:cNvCxnSpPr>
              <a:stCxn id="9" idx="2"/>
              <a:endCxn id="10" idx="0"/>
            </p:cNvCxnSpPr>
            <p:nvPr/>
          </p:nvCxnSpPr>
          <p:spPr bwMode="auto">
            <a:xfrm flipH="1">
              <a:off x="6644783" y="1801605"/>
              <a:ext cx="906554" cy="226380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5" name="Gerade Verbindung mit Pfeil 6"/>
            <p:cNvCxnSpPr>
              <a:stCxn id="9" idx="2"/>
              <a:endCxn id="11" idx="0"/>
            </p:cNvCxnSpPr>
            <p:nvPr/>
          </p:nvCxnSpPr>
          <p:spPr bwMode="auto">
            <a:xfrm>
              <a:off x="7551337" y="1801605"/>
              <a:ext cx="234464" cy="397254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6" name="Gerade Verbindung mit Pfeil 6"/>
            <p:cNvCxnSpPr>
              <a:stCxn id="9" idx="2"/>
              <a:endCxn id="12" idx="0"/>
            </p:cNvCxnSpPr>
            <p:nvPr/>
          </p:nvCxnSpPr>
          <p:spPr bwMode="auto">
            <a:xfrm>
              <a:off x="7551337" y="1801605"/>
              <a:ext cx="1009858" cy="208012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7298994" y="676620"/>
              <a:ext cx="100094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Global </a:t>
              </a:r>
              <a:b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677670" y="1572597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Q’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55483" y="1574273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Q’’’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93482" y="1857300"/>
              <a:ext cx="53202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Q’’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13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Data Abstractions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Files and Objects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File:</a:t>
            </a:r>
            <a:r>
              <a:rPr lang="en-US" dirty="0"/>
              <a:t> Arbitrarily large sequential data in specific file format (CSV, binary,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Object:</a:t>
            </a:r>
            <a:r>
              <a:rPr lang="en-US" dirty="0"/>
              <a:t> binary large object, with certain meta data</a:t>
            </a:r>
          </a:p>
          <a:p>
            <a:pPr lvl="1"/>
            <a:endParaRPr lang="en-US" sz="1200" dirty="0"/>
          </a:p>
          <a:p>
            <a:r>
              <a:rPr lang="en-US" dirty="0"/>
              <a:t>#2 Distributed Collections</a:t>
            </a:r>
          </a:p>
          <a:p>
            <a:pPr lvl="1"/>
            <a:r>
              <a:rPr lang="en-US" dirty="0"/>
              <a:t>Logical multi-set (</a:t>
            </a:r>
            <a:r>
              <a:rPr lang="en-US" b="1" dirty="0">
                <a:solidFill>
                  <a:schemeClr val="accent1"/>
                </a:solidFill>
              </a:rPr>
              <a:t>bag</a:t>
            </a:r>
            <a:r>
              <a:rPr lang="en-US" dirty="0"/>
              <a:t>) of </a:t>
            </a:r>
            <a:r>
              <a:rPr lang="en-US" b="1" dirty="0">
                <a:solidFill>
                  <a:srgbClr val="7889FB"/>
                </a:solidFill>
              </a:rPr>
              <a:t>key-value pairs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>
                <a:solidFill>
                  <a:schemeClr val="accent1"/>
                </a:solidFill>
              </a:rPr>
              <a:t>unsorted collection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Different physical representations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Easy distribution</a:t>
            </a:r>
            <a:r>
              <a:rPr lang="en-US" dirty="0"/>
              <a:t> of pairs</a:t>
            </a:r>
            <a:br>
              <a:rPr lang="en-US" dirty="0"/>
            </a:br>
            <a:r>
              <a:rPr lang="en-US" dirty="0"/>
              <a:t>via horizontal partitioning</a:t>
            </a:r>
            <a:br>
              <a:rPr lang="en-US" dirty="0"/>
            </a:br>
            <a:r>
              <a:rPr lang="en-US" dirty="0"/>
              <a:t>(aka shards, partitions)</a:t>
            </a:r>
          </a:p>
          <a:p>
            <a:pPr lvl="1"/>
            <a:r>
              <a:rPr lang="en-US" dirty="0"/>
              <a:t>Can be created from single file,</a:t>
            </a:r>
            <a:br>
              <a:rPr lang="en-US" dirty="0"/>
            </a:br>
            <a:r>
              <a:rPr lang="en-US" dirty="0"/>
              <a:t>or directory of files (unsorted)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587537"/>
              </p:ext>
            </p:extLst>
          </p:nvPr>
        </p:nvGraphicFramePr>
        <p:xfrm>
          <a:off x="5590163" y="2675483"/>
          <a:ext cx="2832053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368">
                  <a:extLst>
                    <a:ext uri="{9D8B030D-6E8A-4147-A177-3AD203B41FA5}">
                      <a16:colId xmlns:a16="http://schemas.microsoft.com/office/drawing/2014/main" val="604872030"/>
                    </a:ext>
                  </a:extLst>
                </a:gridCol>
                <a:gridCol w="1840685">
                  <a:extLst>
                    <a:ext uri="{9D8B030D-6E8A-4147-A177-3AD203B41FA5}">
                      <a16:colId xmlns:a16="http://schemas.microsoft.com/office/drawing/2014/main" val="2054570774"/>
                    </a:ext>
                  </a:extLst>
                </a:gridCol>
              </a:tblGrid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744587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7068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178890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Alfa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110133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Charlie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860487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Echo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869225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Foxtrot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18202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878432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Alfa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69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59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“Data Lake”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Store massive amounts of un/semi-structured, and structured data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dirty="0"/>
              <a:t>(append only, no update in place)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No need for architected schema</a:t>
            </a:r>
            <a:r>
              <a:rPr lang="en-US" dirty="0"/>
              <a:t> or upfront costs (unknown analysis)</a:t>
            </a:r>
          </a:p>
          <a:p>
            <a:pPr lvl="1"/>
            <a:r>
              <a:rPr lang="en-US" dirty="0"/>
              <a:t>Typically: file storage in open, raw formats (inputs and intermediates)</a:t>
            </a:r>
          </a:p>
          <a:p>
            <a:pPr marL="457200" lvl="1" indent="0">
              <a:buNone/>
            </a:pPr>
            <a:r>
              <a:rPr lang="en-AT" dirty="0"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Distributed storage and analytics</a:t>
            </a:r>
            <a:r>
              <a:rPr lang="en-US" dirty="0">
                <a:sym typeface="Wingdings" panose="05000000000000000000" pitchFamily="2" charset="2"/>
              </a:rPr>
              <a:t> for scalability and agility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Criticism: Data Swamp</a:t>
            </a:r>
          </a:p>
          <a:p>
            <a:pPr lvl="1"/>
            <a:r>
              <a:rPr lang="en-US" dirty="0"/>
              <a:t>Low data quality </a:t>
            </a:r>
            <a:r>
              <a:rPr lang="en-US" dirty="0">
                <a:sym typeface="Wingdings" panose="05000000000000000000" pitchFamily="2" charset="2"/>
              </a:rPr>
              <a:t>(lack of schema,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integrity constraints, validation)</a:t>
            </a:r>
            <a:endParaRPr lang="en-US" dirty="0"/>
          </a:p>
          <a:p>
            <a:pPr lvl="1"/>
            <a:r>
              <a:rPr lang="en-US" dirty="0"/>
              <a:t>Missing meta data (context) and </a:t>
            </a:r>
            <a:br>
              <a:rPr lang="en-US" dirty="0"/>
            </a:br>
            <a:r>
              <a:rPr lang="en-US" dirty="0"/>
              <a:t>data catalog for search</a:t>
            </a:r>
          </a:p>
          <a:p>
            <a:pPr marL="457200" lvl="1" indent="0">
              <a:buNone/>
            </a:pPr>
            <a:r>
              <a:rPr lang="en-AT" b="1" dirty="0">
                <a:solidFill>
                  <a:srgbClr val="7889FB"/>
                </a:solidFill>
                <a:sym typeface="Wingdings" panose="05000000000000000000" pitchFamily="2" charset="2"/>
              </a:rPr>
              <a:t>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 Requires proper data curation / tools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    According to priorities (data governance)</a:t>
            </a:r>
          </a:p>
          <a:p>
            <a:pPr marL="457200" lvl="1" indent="0">
              <a:buNone/>
            </a:pPr>
            <a:endParaRPr lang="en-US" sz="700" dirty="0">
              <a:sym typeface="Wingdings" panose="05000000000000000000" pitchFamily="2" charset="2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002" y="3703868"/>
            <a:ext cx="3272952" cy="13969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1966" y="5136203"/>
            <a:ext cx="2519464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www.collibra.com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9477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Catalogs of Data and Artefacts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Catalogs</a:t>
            </a:r>
          </a:p>
          <a:p>
            <a:pPr lvl="1"/>
            <a:r>
              <a:rPr lang="en-US" dirty="0"/>
              <a:t>Data curation in repositories for finding relevant datasets in data lakes</a:t>
            </a:r>
          </a:p>
          <a:p>
            <a:pPr lvl="1"/>
            <a:r>
              <a:rPr lang="en-US" dirty="0"/>
              <a:t>Augment data with open and linked data sources </a:t>
            </a:r>
          </a:p>
          <a:p>
            <a:pPr lvl="1"/>
            <a:endParaRPr lang="en-US" sz="1200" dirty="0"/>
          </a:p>
          <a:p>
            <a:r>
              <a:rPr lang="en-US" dirty="0"/>
              <a:t>Examples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91" y="3635771"/>
            <a:ext cx="2763296" cy="20715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4691" y="3181694"/>
            <a:ext cx="276329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SAP Data Hub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5568" y="3173321"/>
            <a:ext cx="276329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Google Data Search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83" y="3551026"/>
            <a:ext cx="4471293" cy="2395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766" y="2682898"/>
            <a:ext cx="49755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902939" y="2602512"/>
            <a:ext cx="3406391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Y. Halevy et al: Goods: Organizing Google's Datasets.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4691" y="5707308"/>
            <a:ext cx="276329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[SAP Sapphire Now 2019]</a:t>
            </a:r>
          </a:p>
        </p:txBody>
      </p:sp>
    </p:spTree>
    <p:extLst>
      <p:ext uri="{BB962C8B-B14F-4D97-AF65-F5344CB8AC3E}">
        <p14:creationId xmlns:p14="http://schemas.microsoft.com/office/powerpoint/2010/main" val="177773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39526</TotalTime>
  <Words>3522</Words>
  <Application>Microsoft Office PowerPoint</Application>
  <PresentationFormat>On-screen Show (4:3)</PresentationFormat>
  <Paragraphs>560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TU Graz Standard</vt:lpstr>
      <vt:lpstr>Data Integration and Large Scale Analysis 09 Distributed Data Storage</vt:lpstr>
      <vt:lpstr>Announcements/Org</vt:lpstr>
      <vt:lpstr>Course Outline Part B: Large-Scale Data Management and Analysis</vt:lpstr>
      <vt:lpstr>Agenda</vt:lpstr>
      <vt:lpstr>Motivation and Terminology</vt:lpstr>
      <vt:lpstr>Overview Distributed Data Storage</vt:lpstr>
      <vt:lpstr>Central Data Abstractions</vt:lpstr>
      <vt:lpstr>Data Lakes</vt:lpstr>
      <vt:lpstr>Catalogs of Data and Artefacts</vt:lpstr>
      <vt:lpstr>Object Stores and  Distributed File Systems</vt:lpstr>
      <vt:lpstr>Object Storage</vt:lpstr>
      <vt:lpstr>Object Storage, cont. </vt:lpstr>
      <vt:lpstr>Hadoop Distributed File System (HDFS)</vt:lpstr>
      <vt:lpstr>HDFS Daemon Processes</vt:lpstr>
      <vt:lpstr>HDFS InputFormats and RecordReaders</vt:lpstr>
      <vt:lpstr>HDFS InputFormats and RecordReaders, cont.</vt:lpstr>
      <vt:lpstr>HDFS Write and Read</vt:lpstr>
      <vt:lpstr>HDFS Data Locality</vt:lpstr>
      <vt:lpstr>HDFS Federated NameNodes</vt:lpstr>
      <vt:lpstr>Other DFS</vt:lpstr>
      <vt:lpstr>Key-Value Stores and Cloud DBMS</vt:lpstr>
      <vt:lpstr>Motivation and Terminology</vt:lpstr>
      <vt:lpstr>Example Systems: Dynamo</vt:lpstr>
      <vt:lpstr>Example Systems, cont.</vt:lpstr>
      <vt:lpstr>Log-structured Merge Trees</vt:lpstr>
      <vt:lpstr>Log-structured Merge Trees, cont.</vt:lpstr>
      <vt:lpstr>Cloud Databases (DBaaS)</vt:lpstr>
      <vt:lpstr>Example Snowflake</vt:lpstr>
      <vt:lpstr>Example Google BigQuery</vt:lpstr>
      <vt:lpstr>Example Amazon Redshift</vt:lpstr>
      <vt:lpstr>Lakehouse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- 09 Distributed Data Storage</dc:title>
  <dc:subject/>
  <dc:creator>Shafaq Siddiqi</dc:creator>
  <cp:keywords/>
  <dc:description/>
  <cp:lastModifiedBy>Siddiqi, Shafaq</cp:lastModifiedBy>
  <cp:revision>1820</cp:revision>
  <cp:lastPrinted>2019-04-29T15:50:34Z</cp:lastPrinted>
  <dcterms:created xsi:type="dcterms:W3CDTF">2018-07-12T06:39:10Z</dcterms:created>
  <dcterms:modified xsi:type="dcterms:W3CDTF">2023-12-15T13:21:07Z</dcterms:modified>
  <cp:category/>
</cp:coreProperties>
</file>